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656" r:id="rId2"/>
    <p:sldId id="657" r:id="rId3"/>
    <p:sldId id="559" r:id="rId4"/>
    <p:sldId id="658" r:id="rId5"/>
    <p:sldId id="659" r:id="rId6"/>
    <p:sldId id="660" r:id="rId7"/>
    <p:sldId id="661" r:id="rId8"/>
    <p:sldId id="662" r:id="rId9"/>
    <p:sldId id="663" r:id="rId10"/>
  </p:sldIdLst>
  <p:sldSz cx="12192000" cy="6858000"/>
  <p:notesSz cx="6808788" cy="99409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100000" saltData="szpBDbeGmzkpXPCqDwpuNA==" hashData="DTEw1rB9Dg09+dguQcoXiITv/rs=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 autoAdjust="0"/>
  </p:normalViewPr>
  <p:slideViewPr>
    <p:cSldViewPr snapToGrid="0">
      <p:cViewPr>
        <p:scale>
          <a:sx n="110" d="100"/>
          <a:sy n="110" d="100"/>
        </p:scale>
        <p:origin x="-72" y="-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954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269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6571"/>
          </a:xfrm>
          <a:prstGeom prst="rect">
            <a:avLst/>
          </a:prstGeom>
        </p:spPr>
        <p:txBody>
          <a:bodyPr vert="horz" lIns="91129" tIns="45565" rIns="91129" bIns="45565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6737" y="0"/>
            <a:ext cx="2950475" cy="496571"/>
          </a:xfrm>
          <a:prstGeom prst="rect">
            <a:avLst/>
          </a:prstGeom>
        </p:spPr>
        <p:txBody>
          <a:bodyPr vert="horz" lIns="91129" tIns="45565" rIns="91129" bIns="45565" rtlCol="0"/>
          <a:lstStyle>
            <a:lvl1pPr algn="r">
              <a:defRPr sz="1200"/>
            </a:lvl1pPr>
          </a:lstStyle>
          <a:p>
            <a:fld id="{8591CC9F-B97F-4F18-8513-8BDB97B31AC9}" type="datetimeFigureOut">
              <a:rPr lang="ru-RU" smtClean="0"/>
              <a:pPr/>
              <a:t>26.10.2023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2768"/>
            <a:ext cx="2950475" cy="496571"/>
          </a:xfrm>
          <a:prstGeom prst="rect">
            <a:avLst/>
          </a:prstGeom>
        </p:spPr>
        <p:txBody>
          <a:bodyPr vert="horz" lIns="91129" tIns="45565" rIns="91129" bIns="45565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6737" y="9442768"/>
            <a:ext cx="2950475" cy="496571"/>
          </a:xfrm>
          <a:prstGeom prst="rect">
            <a:avLst/>
          </a:prstGeom>
        </p:spPr>
        <p:txBody>
          <a:bodyPr vert="horz" lIns="91129" tIns="45565" rIns="91129" bIns="45565" rtlCol="0" anchor="b"/>
          <a:lstStyle>
            <a:lvl1pPr algn="r">
              <a:defRPr sz="1200"/>
            </a:lvl1pPr>
          </a:lstStyle>
          <a:p>
            <a:fld id="{022EE6C9-8DDE-4452-844B-BDC5255D69A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7804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6571"/>
          </a:xfrm>
          <a:prstGeom prst="rect">
            <a:avLst/>
          </a:prstGeom>
        </p:spPr>
        <p:txBody>
          <a:bodyPr vert="horz" lIns="91129" tIns="45565" rIns="91129" bIns="45565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6737" y="0"/>
            <a:ext cx="2950475" cy="496571"/>
          </a:xfrm>
          <a:prstGeom prst="rect">
            <a:avLst/>
          </a:prstGeom>
        </p:spPr>
        <p:txBody>
          <a:bodyPr vert="horz" lIns="91129" tIns="45565" rIns="91129" bIns="45565" rtlCol="0"/>
          <a:lstStyle>
            <a:lvl1pPr algn="r">
              <a:defRPr sz="1200"/>
            </a:lvl1pPr>
          </a:lstStyle>
          <a:p>
            <a:fld id="{5068BEE0-0343-4231-9563-CB0D5A8506EB}" type="datetimeFigureOut">
              <a:rPr lang="ru-RU" smtClean="0"/>
              <a:pPr/>
              <a:t>26.10.2023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4638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129" tIns="45565" rIns="91129" bIns="45565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879" y="4721384"/>
            <a:ext cx="5447030" cy="4473892"/>
          </a:xfrm>
          <a:prstGeom prst="rect">
            <a:avLst/>
          </a:prstGeom>
        </p:spPr>
        <p:txBody>
          <a:bodyPr vert="horz" lIns="91129" tIns="45565" rIns="91129" bIns="45565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2768"/>
            <a:ext cx="2950475" cy="496571"/>
          </a:xfrm>
          <a:prstGeom prst="rect">
            <a:avLst/>
          </a:prstGeom>
        </p:spPr>
        <p:txBody>
          <a:bodyPr vert="horz" lIns="91129" tIns="45565" rIns="91129" bIns="45565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6737" y="9442768"/>
            <a:ext cx="2950475" cy="496571"/>
          </a:xfrm>
          <a:prstGeom prst="rect">
            <a:avLst/>
          </a:prstGeom>
        </p:spPr>
        <p:txBody>
          <a:bodyPr vert="horz" lIns="91129" tIns="45565" rIns="91129" bIns="45565" rtlCol="0" anchor="b"/>
          <a:lstStyle>
            <a:lvl1pPr algn="r">
              <a:defRPr sz="1200"/>
            </a:lvl1pPr>
          </a:lstStyle>
          <a:p>
            <a:fld id="{B9C6FE1B-107C-40C7-8390-3F356574BB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30190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33333-E840-4FF1-A7BA-7948E9479D2A}" type="datetimeFigureOut">
              <a:rPr lang="ru-RU" smtClean="0"/>
              <a:pPr/>
              <a:t>26.10.2023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BA2F3-9740-486D-B07B-48C3F05B10E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854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33333-E840-4FF1-A7BA-7948E9479D2A}" type="datetimeFigureOut">
              <a:rPr lang="ru-RU" smtClean="0"/>
              <a:pPr/>
              <a:t>26.10.2023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BA2F3-9740-486D-B07B-48C3F05B10E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05939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33333-E840-4FF1-A7BA-7948E9479D2A}" type="datetimeFigureOut">
              <a:rPr lang="ru-RU" smtClean="0"/>
              <a:pPr/>
              <a:t>26.10.2023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BA2F3-9740-486D-B07B-48C3F05B10E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4211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33333-E840-4FF1-A7BA-7948E9479D2A}" type="datetimeFigureOut">
              <a:rPr lang="ru-RU" smtClean="0"/>
              <a:pPr/>
              <a:t>26.10.2023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BA2F3-9740-486D-B07B-48C3F05B10E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2335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33333-E840-4FF1-A7BA-7948E9479D2A}" type="datetimeFigureOut">
              <a:rPr lang="ru-RU" smtClean="0"/>
              <a:pPr/>
              <a:t>26.10.2023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BA2F3-9740-486D-B07B-48C3F05B10E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93271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33333-E840-4FF1-A7BA-7948E9479D2A}" type="datetimeFigureOut">
              <a:rPr lang="ru-RU" smtClean="0"/>
              <a:pPr/>
              <a:t>26.10.2023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BA2F3-9740-486D-B07B-48C3F05B10E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27959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33333-E840-4FF1-A7BA-7948E9479D2A}" type="datetimeFigureOut">
              <a:rPr lang="ru-RU" smtClean="0"/>
              <a:pPr/>
              <a:t>26.10.2023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BA2F3-9740-486D-B07B-48C3F05B10E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09012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33333-E840-4FF1-A7BA-7948E9479D2A}" type="datetimeFigureOut">
              <a:rPr lang="ru-RU" smtClean="0"/>
              <a:pPr/>
              <a:t>26.10.2023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BA2F3-9740-486D-B07B-48C3F05B10E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3376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33333-E840-4FF1-A7BA-7948E9479D2A}" type="datetimeFigureOut">
              <a:rPr lang="ru-RU" smtClean="0"/>
              <a:pPr/>
              <a:t>26.10.2023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BA2F3-9740-486D-B07B-48C3F05B10E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40056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33333-E840-4FF1-A7BA-7948E9479D2A}" type="datetimeFigureOut">
              <a:rPr lang="ru-RU" smtClean="0"/>
              <a:pPr/>
              <a:t>26.10.2023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BA2F3-9740-486D-B07B-48C3F05B10E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8969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33333-E840-4FF1-A7BA-7948E9479D2A}" type="datetimeFigureOut">
              <a:rPr lang="ru-RU" smtClean="0"/>
              <a:pPr/>
              <a:t>26.10.2023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BA2F3-9740-486D-B07B-48C3F05B10E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1153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333333-E840-4FF1-A7BA-7948E9479D2A}" type="datetimeFigureOut">
              <a:rPr lang="ru-RU" smtClean="0"/>
              <a:pPr/>
              <a:t>26.10.2023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3BA2F3-9740-486D-B07B-48C3F05B10E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0525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fif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13" Type="http://schemas.openxmlformats.org/officeDocument/2006/relationships/image" Target="../media/image24.jpeg"/><Relationship Id="rId18" Type="http://schemas.openxmlformats.org/officeDocument/2006/relationships/image" Target="../media/image2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12" Type="http://schemas.openxmlformats.org/officeDocument/2006/relationships/image" Target="../media/image23.jpeg"/><Relationship Id="rId17" Type="http://schemas.openxmlformats.org/officeDocument/2006/relationships/image" Target="../media/image28.jpeg"/><Relationship Id="rId2" Type="http://schemas.openxmlformats.org/officeDocument/2006/relationships/image" Target="../media/image13.jpeg"/><Relationship Id="rId16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11" Type="http://schemas.openxmlformats.org/officeDocument/2006/relationships/image" Target="../media/image22.jpeg"/><Relationship Id="rId5" Type="http://schemas.openxmlformats.org/officeDocument/2006/relationships/image" Target="../media/image16.jpeg"/><Relationship Id="rId15" Type="http://schemas.openxmlformats.org/officeDocument/2006/relationships/image" Target="../media/image26.jpeg"/><Relationship Id="rId10" Type="http://schemas.openxmlformats.org/officeDocument/2006/relationships/image" Target="../media/image21.jpeg"/><Relationship Id="rId19" Type="http://schemas.openxmlformats.org/officeDocument/2006/relationships/image" Target="../media/image30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Relationship Id="rId14" Type="http://schemas.openxmlformats.org/officeDocument/2006/relationships/image" Target="../media/image2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13" Type="http://schemas.openxmlformats.org/officeDocument/2006/relationships/image" Target="../media/image42.jpeg"/><Relationship Id="rId18" Type="http://schemas.openxmlformats.org/officeDocument/2006/relationships/image" Target="../media/image47.png"/><Relationship Id="rId26" Type="http://schemas.openxmlformats.org/officeDocument/2006/relationships/image" Target="../media/image55.jpeg"/><Relationship Id="rId3" Type="http://schemas.openxmlformats.org/officeDocument/2006/relationships/image" Target="../media/image32.png"/><Relationship Id="rId21" Type="http://schemas.openxmlformats.org/officeDocument/2006/relationships/image" Target="../media/image50.png"/><Relationship Id="rId34" Type="http://schemas.openxmlformats.org/officeDocument/2006/relationships/image" Target="../media/image61.png"/><Relationship Id="rId7" Type="http://schemas.openxmlformats.org/officeDocument/2006/relationships/image" Target="../media/image36.jpeg"/><Relationship Id="rId12" Type="http://schemas.openxmlformats.org/officeDocument/2006/relationships/image" Target="../media/image41.jpeg"/><Relationship Id="rId17" Type="http://schemas.openxmlformats.org/officeDocument/2006/relationships/image" Target="../media/image46.jpeg"/><Relationship Id="rId25" Type="http://schemas.openxmlformats.org/officeDocument/2006/relationships/image" Target="../media/image54.jpeg"/><Relationship Id="rId33" Type="http://schemas.openxmlformats.org/officeDocument/2006/relationships/image" Target="../media/image60.jpeg"/><Relationship Id="rId2" Type="http://schemas.openxmlformats.org/officeDocument/2006/relationships/image" Target="../media/image31.jpeg"/><Relationship Id="rId16" Type="http://schemas.openxmlformats.org/officeDocument/2006/relationships/image" Target="../media/image45.jpeg"/><Relationship Id="rId20" Type="http://schemas.openxmlformats.org/officeDocument/2006/relationships/image" Target="../media/image49.png"/><Relationship Id="rId29" Type="http://schemas.openxmlformats.org/officeDocument/2006/relationships/image" Target="../media/image5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11" Type="http://schemas.openxmlformats.org/officeDocument/2006/relationships/image" Target="../media/image40.jpeg"/><Relationship Id="rId24" Type="http://schemas.openxmlformats.org/officeDocument/2006/relationships/image" Target="../media/image53.png"/><Relationship Id="rId32" Type="http://schemas.microsoft.com/office/2007/relationships/hdphoto" Target="../media/hdphoto2.wdp"/><Relationship Id="rId5" Type="http://schemas.openxmlformats.org/officeDocument/2006/relationships/image" Target="../media/image34.jpeg"/><Relationship Id="rId15" Type="http://schemas.openxmlformats.org/officeDocument/2006/relationships/image" Target="../media/image44.png"/><Relationship Id="rId23" Type="http://schemas.openxmlformats.org/officeDocument/2006/relationships/image" Target="../media/image52.jpeg"/><Relationship Id="rId28" Type="http://schemas.openxmlformats.org/officeDocument/2006/relationships/image" Target="../media/image57.jpeg"/><Relationship Id="rId10" Type="http://schemas.openxmlformats.org/officeDocument/2006/relationships/image" Target="../media/image39.jpeg"/><Relationship Id="rId19" Type="http://schemas.openxmlformats.org/officeDocument/2006/relationships/image" Target="../media/image48.png"/><Relationship Id="rId31" Type="http://schemas.openxmlformats.org/officeDocument/2006/relationships/image" Target="../media/image59.jpeg"/><Relationship Id="rId4" Type="http://schemas.openxmlformats.org/officeDocument/2006/relationships/image" Target="../media/image33.jpeg"/><Relationship Id="rId9" Type="http://schemas.openxmlformats.org/officeDocument/2006/relationships/image" Target="../media/image38.jpeg"/><Relationship Id="rId14" Type="http://schemas.openxmlformats.org/officeDocument/2006/relationships/image" Target="../media/image43.jpeg"/><Relationship Id="rId22" Type="http://schemas.openxmlformats.org/officeDocument/2006/relationships/image" Target="../media/image51.png"/><Relationship Id="rId27" Type="http://schemas.openxmlformats.org/officeDocument/2006/relationships/image" Target="../media/image56.jpeg"/><Relationship Id="rId30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63.png"/><Relationship Id="rId7" Type="http://schemas.openxmlformats.org/officeDocument/2006/relationships/image" Target="../media/image67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jpeg"/><Relationship Id="rId5" Type="http://schemas.openxmlformats.org/officeDocument/2006/relationships/image" Target="../media/image65.jpeg"/><Relationship Id="rId4" Type="http://schemas.openxmlformats.org/officeDocument/2006/relationships/image" Target="../media/image6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276475" y="1465263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Ключевая роль учителя </a:t>
            </a:r>
            <a:br>
              <a:rPr lang="ru-RU" b="1" dirty="0" smtClean="0">
                <a:solidFill>
                  <a:srgbClr val="7030A0"/>
                </a:solidFill>
              </a:rPr>
            </a:br>
            <a:r>
              <a:rPr lang="ru-RU" b="1" dirty="0" smtClean="0">
                <a:solidFill>
                  <a:srgbClr val="7030A0"/>
                </a:solidFill>
              </a:rPr>
              <a:t>в процессе трансформации образования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524000" y="3973513"/>
            <a:ext cx="9144000" cy="1655762"/>
          </a:xfrm>
        </p:spPr>
        <p:txBody>
          <a:bodyPr>
            <a:normAutofit/>
          </a:bodyPr>
          <a:lstStyle/>
          <a:p>
            <a:pPr algn="r"/>
            <a:endParaRPr lang="ru-RU" sz="2800" dirty="0" smtClean="0"/>
          </a:p>
          <a:p>
            <a:pPr algn="r"/>
            <a:r>
              <a:rPr lang="ru-RU" sz="2800" dirty="0" smtClean="0"/>
              <a:t>Татьяна </a:t>
            </a:r>
            <a:r>
              <a:rPr lang="ru-RU" sz="2800" dirty="0" err="1" smtClean="0"/>
              <a:t>Орестовна</a:t>
            </a:r>
            <a:r>
              <a:rPr lang="ru-RU" sz="2800" dirty="0" smtClean="0"/>
              <a:t> </a:t>
            </a:r>
            <a:r>
              <a:rPr lang="ru-RU" sz="2800" dirty="0" err="1" smtClean="0"/>
              <a:t>Шишлянникова</a:t>
            </a:r>
            <a:endParaRPr lang="ru-RU" sz="2800" dirty="0" smtClean="0"/>
          </a:p>
          <a:p>
            <a:pPr algn="r"/>
            <a:r>
              <a:rPr lang="ru-RU" sz="2800" dirty="0" smtClean="0"/>
              <a:t>Директор МАОУ «Лицей №9»</a:t>
            </a:r>
            <a:endParaRPr lang="ru-RU" sz="28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50800"/>
            <a:ext cx="2458019" cy="2346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523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003" y="-264573"/>
            <a:ext cx="12042475" cy="1325563"/>
          </a:xfrm>
        </p:spPr>
        <p:txBody>
          <a:bodyPr>
            <a:normAutofit/>
          </a:bodyPr>
          <a:lstStyle/>
          <a:p>
            <a:pPr algn="ctr"/>
            <a:r>
              <a:rPr lang="ru-RU" sz="2200" b="1" dirty="0" smtClean="0">
                <a:solidFill>
                  <a:srgbClr val="7030A0"/>
                </a:solidFill>
              </a:rPr>
              <a:t>Муниципальное автономное общеобразовательное учреждение города Новосибирска «Лицей №9»</a:t>
            </a:r>
            <a:endParaRPr lang="ru-RU" sz="2200" b="1" dirty="0">
              <a:solidFill>
                <a:srgbClr val="7030A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8895" y="656501"/>
            <a:ext cx="2711722" cy="2588227"/>
          </a:xfrm>
          <a:prstGeom prst="rect">
            <a:avLst/>
          </a:prstGeom>
        </p:spPr>
      </p:pic>
      <p:sp>
        <p:nvSpPr>
          <p:cNvPr id="6" name="Заголовок 3"/>
          <p:cNvSpPr txBox="1">
            <a:spLocks/>
          </p:cNvSpPr>
          <p:nvPr/>
        </p:nvSpPr>
        <p:spPr>
          <a:xfrm>
            <a:off x="9600068" y="5581654"/>
            <a:ext cx="2270549" cy="800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600" b="1" dirty="0" smtClean="0"/>
              <a:t>Георгий Феликсович </a:t>
            </a:r>
            <a:r>
              <a:rPr lang="ru-RU" sz="1600" b="1" dirty="0"/>
              <a:t/>
            </a:r>
            <a:br>
              <a:rPr lang="ru-RU" sz="1600" b="1" dirty="0"/>
            </a:br>
            <a:r>
              <a:rPr lang="ru-RU" sz="1600" b="1" dirty="0" smtClean="0"/>
              <a:t>ФИЛИМОНОВ </a:t>
            </a:r>
          </a:p>
          <a:p>
            <a:pPr algn="ctr"/>
            <a:r>
              <a:rPr lang="ru-RU" sz="1600" dirty="0" smtClean="0"/>
              <a:t>директор лицея </a:t>
            </a:r>
          </a:p>
          <a:p>
            <a:pPr algn="ctr"/>
            <a:r>
              <a:rPr lang="ru-RU" sz="1600" dirty="0" smtClean="0"/>
              <a:t>с 1988 по 2018</a:t>
            </a:r>
            <a:endParaRPr lang="ru-RU" sz="1600" dirty="0"/>
          </a:p>
        </p:txBody>
      </p:sp>
      <p:pic>
        <p:nvPicPr>
          <p:cNvPr id="8" name="Рисунок 7" descr="9ac1b90b-df69-455c-ade7-5ae15d7efbd2.jpg"/>
          <p:cNvPicPr>
            <a:picLocks noChangeAspect="1"/>
          </p:cNvPicPr>
          <p:nvPr/>
        </p:nvPicPr>
        <p:blipFill>
          <a:blip r:embed="rId3" cstate="print"/>
          <a:srcRect t="4378" b="33532"/>
          <a:stretch>
            <a:fillRect/>
          </a:stretch>
        </p:blipFill>
        <p:spPr>
          <a:xfrm>
            <a:off x="9887916" y="3261570"/>
            <a:ext cx="1694851" cy="21046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3" name="TextBox 12"/>
          <p:cNvSpPr txBox="1"/>
          <p:nvPr/>
        </p:nvSpPr>
        <p:spPr>
          <a:xfrm>
            <a:off x="1534812" y="693521"/>
            <a:ext cx="12414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dirty="0" smtClean="0"/>
              <a:t>1912 год</a:t>
            </a:r>
          </a:p>
          <a:p>
            <a:pPr algn="r"/>
            <a:r>
              <a:rPr lang="ru-RU" dirty="0" smtClean="0"/>
              <a:t>Школа №9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4596843" y="693521"/>
            <a:ext cx="19174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dirty="0" smtClean="0"/>
              <a:t>1991 год</a:t>
            </a:r>
          </a:p>
          <a:p>
            <a:pPr algn="r"/>
            <a:r>
              <a:rPr lang="ru-RU" dirty="0" smtClean="0"/>
              <a:t>Школа-лицей №9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1534812" y="3389185"/>
            <a:ext cx="12414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dirty="0" smtClean="0"/>
              <a:t>1980 год</a:t>
            </a:r>
          </a:p>
          <a:p>
            <a:pPr algn="r"/>
            <a:r>
              <a:rPr lang="ru-RU" dirty="0" smtClean="0"/>
              <a:t>Школа №9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4434910" y="3351723"/>
            <a:ext cx="21065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dirty="0" smtClean="0"/>
              <a:t>2023 год</a:t>
            </a:r>
          </a:p>
          <a:p>
            <a:pPr algn="r"/>
            <a:r>
              <a:rPr lang="ru-RU" dirty="0" smtClean="0"/>
              <a:t>МАОУ «Лицей №9»</a:t>
            </a:r>
            <a:endParaRPr lang="ru-RU" dirty="0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53"/>
          <a:stretch/>
        </p:blipFill>
        <p:spPr>
          <a:xfrm>
            <a:off x="201470" y="1478524"/>
            <a:ext cx="2583114" cy="1689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78" t="12078" r="8649" b="4403"/>
          <a:stretch/>
        </p:blipFill>
        <p:spPr>
          <a:xfrm>
            <a:off x="201471" y="4097042"/>
            <a:ext cx="2473490" cy="21091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55" t="49492" r="5963" b="8119"/>
          <a:stretch/>
        </p:blipFill>
        <p:spPr>
          <a:xfrm>
            <a:off x="3356718" y="1478524"/>
            <a:ext cx="2198849" cy="1689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7" cstate="print">
            <a:extLst/>
          </a:blip>
          <a:srcRect l="12070" t="12399" b="26843"/>
          <a:stretch/>
        </p:blipFill>
        <p:spPr>
          <a:xfrm>
            <a:off x="3264408" y="4097043"/>
            <a:ext cx="2291159" cy="21091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382" y="4097042"/>
            <a:ext cx="3566278" cy="21091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98" name="Picture 2" descr="C:\Users\shishlyannikova.t\Downloads\коллектив учителей 1980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2" t="24516" r="2275" b="6664"/>
          <a:stretch/>
        </p:blipFill>
        <p:spPr bwMode="auto">
          <a:xfrm>
            <a:off x="5905383" y="1473291"/>
            <a:ext cx="3238814" cy="16945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4722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31525" y="972859"/>
            <a:ext cx="4334301" cy="1325563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Кадровый</a:t>
            </a:r>
            <a:br>
              <a:rPr lang="ru-RU" b="1" dirty="0" smtClean="0">
                <a:solidFill>
                  <a:srgbClr val="7030A0"/>
                </a:solidFill>
              </a:rPr>
            </a:br>
            <a:r>
              <a:rPr lang="ru-RU" b="1" dirty="0" smtClean="0">
                <a:solidFill>
                  <a:srgbClr val="7030A0"/>
                </a:solidFill>
              </a:rPr>
              <a:t> состав 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63368" y="2723615"/>
            <a:ext cx="56515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u="sng" dirty="0" smtClean="0"/>
              <a:t>Молодые педагоги:</a:t>
            </a:r>
          </a:p>
          <a:p>
            <a:pPr lvl="1"/>
            <a:r>
              <a:rPr lang="ru-RU" sz="2000" dirty="0" err="1" smtClean="0">
                <a:solidFill>
                  <a:srgbClr val="00B050"/>
                </a:solidFill>
              </a:rPr>
              <a:t>Бабко</a:t>
            </a:r>
            <a:r>
              <a:rPr lang="ru-RU" sz="2000" dirty="0" smtClean="0">
                <a:solidFill>
                  <a:srgbClr val="00B050"/>
                </a:solidFill>
              </a:rPr>
              <a:t> Александра Игоревна</a:t>
            </a:r>
          </a:p>
          <a:p>
            <a:pPr lvl="1"/>
            <a:r>
              <a:rPr lang="ru-RU" sz="2000" dirty="0" smtClean="0">
                <a:solidFill>
                  <a:srgbClr val="00B050"/>
                </a:solidFill>
              </a:rPr>
              <a:t>Болдина Яна Сергеевна</a:t>
            </a:r>
          </a:p>
          <a:p>
            <a:pPr lvl="1"/>
            <a:r>
              <a:rPr lang="ru-RU" sz="2000" dirty="0" smtClean="0">
                <a:solidFill>
                  <a:srgbClr val="00B050"/>
                </a:solidFill>
              </a:rPr>
              <a:t>Гвоздева  Мария Сергеевна</a:t>
            </a:r>
          </a:p>
          <a:p>
            <a:pPr lvl="1"/>
            <a:r>
              <a:rPr lang="ru-RU" sz="2000" dirty="0" smtClean="0"/>
              <a:t>Гринева Ксения Викторовна</a:t>
            </a:r>
          </a:p>
          <a:p>
            <a:pPr lvl="1"/>
            <a:r>
              <a:rPr lang="ru-RU" sz="2000" dirty="0" err="1" smtClean="0">
                <a:solidFill>
                  <a:srgbClr val="00B050"/>
                </a:solidFill>
              </a:rPr>
              <a:t>Денеко</a:t>
            </a:r>
            <a:r>
              <a:rPr lang="ru-RU" sz="2000" dirty="0" smtClean="0">
                <a:solidFill>
                  <a:srgbClr val="00B050"/>
                </a:solidFill>
              </a:rPr>
              <a:t> Ульяна Викторовна</a:t>
            </a:r>
          </a:p>
          <a:p>
            <a:pPr lvl="1"/>
            <a:r>
              <a:rPr lang="ru-RU" sz="2000" dirty="0" smtClean="0">
                <a:solidFill>
                  <a:srgbClr val="00B050"/>
                </a:solidFill>
              </a:rPr>
              <a:t>Иванова Маргарита Алексеевна</a:t>
            </a:r>
          </a:p>
          <a:p>
            <a:pPr lvl="1"/>
            <a:r>
              <a:rPr lang="ru-RU" sz="2000" dirty="0" err="1" smtClean="0"/>
              <a:t>Загвоздина</a:t>
            </a:r>
            <a:r>
              <a:rPr lang="ru-RU" sz="2000" dirty="0" smtClean="0"/>
              <a:t> Ульяна Владиславовна </a:t>
            </a:r>
          </a:p>
          <a:p>
            <a:pPr lvl="1"/>
            <a:r>
              <a:rPr lang="ru-RU" sz="2000" dirty="0" err="1" smtClean="0">
                <a:solidFill>
                  <a:srgbClr val="00B050"/>
                </a:solidFill>
              </a:rPr>
              <a:t>Здорников</a:t>
            </a:r>
            <a:r>
              <a:rPr lang="ru-RU" sz="2000" dirty="0" smtClean="0">
                <a:solidFill>
                  <a:srgbClr val="00B050"/>
                </a:solidFill>
              </a:rPr>
              <a:t> Семен Александрович</a:t>
            </a:r>
          </a:p>
          <a:p>
            <a:pPr lvl="1"/>
            <a:r>
              <a:rPr lang="ru-RU" sz="2000" dirty="0" smtClean="0">
                <a:solidFill>
                  <a:srgbClr val="00B050"/>
                </a:solidFill>
              </a:rPr>
              <a:t>Макаров Владислав Романович</a:t>
            </a:r>
          </a:p>
          <a:p>
            <a:pPr lvl="1"/>
            <a:r>
              <a:rPr lang="ru-RU" sz="2000" dirty="0" err="1" smtClean="0">
                <a:solidFill>
                  <a:srgbClr val="00B050"/>
                </a:solidFill>
              </a:rPr>
              <a:t>Моноенко</a:t>
            </a:r>
            <a:r>
              <a:rPr lang="ru-RU" sz="2000" dirty="0" smtClean="0">
                <a:solidFill>
                  <a:srgbClr val="00B050"/>
                </a:solidFill>
              </a:rPr>
              <a:t> Екатерина Валерьевна</a:t>
            </a:r>
          </a:p>
          <a:p>
            <a:pPr lvl="1"/>
            <a:r>
              <a:rPr lang="ru-RU" sz="2000" dirty="0" err="1" smtClean="0"/>
              <a:t>Ударцева</a:t>
            </a:r>
            <a:r>
              <a:rPr lang="ru-RU" sz="2000" dirty="0" smtClean="0"/>
              <a:t> Диана Сергеевна</a:t>
            </a:r>
          </a:p>
          <a:p>
            <a:pPr lvl="1"/>
            <a:r>
              <a:rPr lang="ru-RU" sz="2000" dirty="0" smtClean="0"/>
              <a:t>Шувалова Кристина Вячеславовна</a:t>
            </a:r>
            <a:endParaRPr lang="ru-RU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122828" y="58453"/>
            <a:ext cx="4753389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u="sng" dirty="0" smtClean="0"/>
              <a:t>Заслуженные учителя РФ:</a:t>
            </a:r>
          </a:p>
          <a:p>
            <a:pPr lvl="1"/>
            <a:r>
              <a:rPr lang="ru-RU" sz="2000" dirty="0" err="1" smtClean="0"/>
              <a:t>Колмакова</a:t>
            </a:r>
            <a:r>
              <a:rPr lang="ru-RU" sz="2000" dirty="0" smtClean="0"/>
              <a:t> Татьяна Владимировна </a:t>
            </a:r>
          </a:p>
          <a:p>
            <a:pPr lvl="1"/>
            <a:r>
              <a:rPr lang="ru-RU" sz="2000" dirty="0" err="1" smtClean="0"/>
              <a:t>Яранская</a:t>
            </a:r>
            <a:r>
              <a:rPr lang="ru-RU" sz="2000" dirty="0" smtClean="0"/>
              <a:t> Лариса Эдуардовна</a:t>
            </a:r>
          </a:p>
          <a:p>
            <a:r>
              <a:rPr lang="ru-RU" sz="2000" i="1" u="sng" dirty="0" smtClean="0"/>
              <a:t>Отличники просвещения РФ:</a:t>
            </a:r>
          </a:p>
          <a:p>
            <a:pPr lvl="1"/>
            <a:r>
              <a:rPr lang="ru-RU" sz="2000" dirty="0"/>
              <a:t>Басова Марина Ивановна </a:t>
            </a:r>
          </a:p>
          <a:p>
            <a:pPr lvl="1"/>
            <a:r>
              <a:rPr lang="ru-RU" sz="2000" dirty="0" err="1" smtClean="0"/>
              <a:t>Веренцов</a:t>
            </a:r>
            <a:r>
              <a:rPr lang="ru-RU" sz="2000" dirty="0" smtClean="0"/>
              <a:t> Андрей Юрьевич</a:t>
            </a:r>
          </a:p>
          <a:p>
            <a:r>
              <a:rPr lang="ru-RU" sz="2000" i="1" u="sng" dirty="0" smtClean="0"/>
              <a:t>Почетные работники </a:t>
            </a:r>
          </a:p>
          <a:p>
            <a:r>
              <a:rPr lang="ru-RU" sz="2000" i="1" u="sng" dirty="0" smtClean="0"/>
              <a:t>общего образования РФ:</a:t>
            </a:r>
          </a:p>
          <a:p>
            <a:pPr lvl="1"/>
            <a:r>
              <a:rPr lang="ru-RU" sz="2000" dirty="0" smtClean="0"/>
              <a:t>Алексеева Наталья Анатольевна</a:t>
            </a:r>
          </a:p>
          <a:p>
            <a:pPr lvl="1"/>
            <a:r>
              <a:rPr lang="ru-RU" sz="2000" dirty="0"/>
              <a:t>Литвинова Юлия </a:t>
            </a:r>
            <a:r>
              <a:rPr lang="ru-RU" sz="2000" dirty="0" smtClean="0"/>
              <a:t>Сергеевна</a:t>
            </a:r>
          </a:p>
          <a:p>
            <a:pPr lvl="1"/>
            <a:r>
              <a:rPr lang="ru-RU" sz="2000" dirty="0" err="1" smtClean="0"/>
              <a:t>Мордвинова</a:t>
            </a:r>
            <a:r>
              <a:rPr lang="ru-RU" sz="2000" dirty="0" smtClean="0"/>
              <a:t> Галина Алексеевна</a:t>
            </a:r>
          </a:p>
          <a:p>
            <a:pPr lvl="1"/>
            <a:r>
              <a:rPr lang="ru-RU" sz="2000" dirty="0" err="1" smtClean="0"/>
              <a:t>Петричук</a:t>
            </a:r>
            <a:r>
              <a:rPr lang="ru-RU" sz="2000" dirty="0" smtClean="0"/>
              <a:t> Ирина Ивановна</a:t>
            </a:r>
          </a:p>
          <a:p>
            <a:pPr lvl="1"/>
            <a:r>
              <a:rPr lang="ru-RU" sz="2000" dirty="0" smtClean="0"/>
              <a:t>Серова Татьяна Александровна</a:t>
            </a:r>
          </a:p>
          <a:p>
            <a:pPr lvl="1"/>
            <a:r>
              <a:rPr lang="ru-RU" sz="2000" dirty="0" smtClean="0"/>
              <a:t>Фатеева Маргарита Ивановна</a:t>
            </a:r>
          </a:p>
          <a:p>
            <a:pPr lvl="1"/>
            <a:r>
              <a:rPr lang="ru-RU" sz="2000" dirty="0" err="1" smtClean="0"/>
              <a:t>Шишлянникова</a:t>
            </a:r>
            <a:r>
              <a:rPr lang="ru-RU" sz="2000" dirty="0" smtClean="0"/>
              <a:t> Татьяна </a:t>
            </a:r>
            <a:r>
              <a:rPr lang="ru-RU" sz="2000" dirty="0" err="1" smtClean="0"/>
              <a:t>Орестовна</a:t>
            </a:r>
            <a:endParaRPr lang="ru-RU" sz="2000" dirty="0" smtClean="0"/>
          </a:p>
          <a:p>
            <a:pPr lvl="1"/>
            <a:endParaRPr lang="ru-RU" sz="2000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470074" y="5097268"/>
            <a:ext cx="367964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u="sng" dirty="0" smtClean="0">
                <a:solidFill>
                  <a:srgbClr val="0070C0"/>
                </a:solidFill>
              </a:rPr>
              <a:t>Высшая КК </a:t>
            </a:r>
            <a:r>
              <a:rPr lang="ru-RU" sz="2400" dirty="0" smtClean="0">
                <a:solidFill>
                  <a:srgbClr val="0070C0"/>
                </a:solidFill>
              </a:rPr>
              <a:t>– 75%</a:t>
            </a:r>
          </a:p>
          <a:p>
            <a:pPr algn="r"/>
            <a:r>
              <a:rPr lang="ru-RU" sz="2400" u="sng" dirty="0" smtClean="0">
                <a:solidFill>
                  <a:srgbClr val="0070C0"/>
                </a:solidFill>
              </a:rPr>
              <a:t>Выпускники лицея </a:t>
            </a:r>
            <a:r>
              <a:rPr lang="ru-RU" sz="2400" dirty="0" smtClean="0">
                <a:solidFill>
                  <a:srgbClr val="0070C0"/>
                </a:solidFill>
              </a:rPr>
              <a:t>– 12%</a:t>
            </a:r>
          </a:p>
          <a:p>
            <a:pPr algn="r"/>
            <a:r>
              <a:rPr lang="ru-RU" sz="2400" dirty="0" smtClean="0">
                <a:solidFill>
                  <a:srgbClr val="0070C0"/>
                </a:solidFill>
              </a:rPr>
              <a:t> </a:t>
            </a:r>
            <a:r>
              <a:rPr lang="ru-RU" sz="2400" u="sng" dirty="0" smtClean="0">
                <a:solidFill>
                  <a:srgbClr val="0070C0"/>
                </a:solidFill>
              </a:rPr>
              <a:t>Будущие педагоги </a:t>
            </a:r>
            <a:r>
              <a:rPr lang="ru-RU" sz="2400" dirty="0" smtClean="0">
                <a:solidFill>
                  <a:srgbClr val="0070C0"/>
                </a:solidFill>
              </a:rPr>
              <a:t>– 3</a:t>
            </a:r>
            <a:r>
              <a:rPr lang="en-US" sz="2400" dirty="0" smtClean="0">
                <a:solidFill>
                  <a:srgbClr val="0070C0"/>
                </a:solidFill>
              </a:rPr>
              <a:t>1</a:t>
            </a:r>
            <a:r>
              <a:rPr lang="ru-RU" sz="2400" dirty="0" smtClean="0">
                <a:solidFill>
                  <a:srgbClr val="0070C0"/>
                </a:solidFill>
              </a:rPr>
              <a:t>%</a:t>
            </a:r>
          </a:p>
          <a:p>
            <a:pPr algn="r"/>
            <a:r>
              <a:rPr lang="ru-RU" sz="2400" u="sng" dirty="0" smtClean="0">
                <a:solidFill>
                  <a:srgbClr val="0070C0"/>
                </a:solidFill>
              </a:rPr>
              <a:t>Средний возраст </a:t>
            </a:r>
            <a:r>
              <a:rPr lang="ru-RU" sz="2400" dirty="0" smtClean="0">
                <a:solidFill>
                  <a:srgbClr val="0070C0"/>
                </a:solidFill>
              </a:rPr>
              <a:t>– 39 лет</a:t>
            </a:r>
          </a:p>
          <a:p>
            <a:pPr algn="r"/>
            <a:endParaRPr lang="ru-RU" sz="2400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48046" y="78756"/>
            <a:ext cx="4753389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u="sng" dirty="0" smtClean="0"/>
              <a:t>Награждены почетной грамотой </a:t>
            </a:r>
            <a:r>
              <a:rPr lang="ru-RU" sz="2000" i="1" u="sng" dirty="0"/>
              <a:t>Министерства </a:t>
            </a:r>
            <a:r>
              <a:rPr lang="ru-RU" sz="2000" i="1" u="sng" dirty="0" smtClean="0"/>
              <a:t>просвещения РФ</a:t>
            </a:r>
            <a:r>
              <a:rPr lang="ru-RU" sz="2000" i="1" u="sng" dirty="0"/>
              <a:t>:</a:t>
            </a:r>
          </a:p>
          <a:p>
            <a:pPr lvl="1"/>
            <a:r>
              <a:rPr lang="ru-RU" sz="2000" dirty="0" err="1" smtClean="0"/>
              <a:t>Бубенова</a:t>
            </a:r>
            <a:r>
              <a:rPr lang="ru-RU" sz="2000" dirty="0" smtClean="0"/>
              <a:t> </a:t>
            </a:r>
            <a:r>
              <a:rPr lang="ru-RU" sz="2000" dirty="0"/>
              <a:t>Ольга </a:t>
            </a:r>
            <a:r>
              <a:rPr lang="ru-RU" sz="2000" dirty="0" smtClean="0"/>
              <a:t>Анатольевна</a:t>
            </a:r>
          </a:p>
          <a:p>
            <a:pPr lvl="1"/>
            <a:r>
              <a:rPr lang="ru-RU" sz="2000" dirty="0" smtClean="0"/>
              <a:t>Важенина </a:t>
            </a:r>
            <a:r>
              <a:rPr lang="ru-RU" sz="2000" dirty="0"/>
              <a:t>Ольга </a:t>
            </a:r>
            <a:r>
              <a:rPr lang="ru-RU" sz="2000" dirty="0" smtClean="0"/>
              <a:t>Викторовна</a:t>
            </a:r>
          </a:p>
          <a:p>
            <a:pPr lvl="1"/>
            <a:r>
              <a:rPr lang="ru-RU" sz="2000" dirty="0" err="1" smtClean="0"/>
              <a:t>Губаненкова</a:t>
            </a:r>
            <a:r>
              <a:rPr lang="ru-RU" sz="2000" dirty="0" smtClean="0"/>
              <a:t> </a:t>
            </a:r>
            <a:r>
              <a:rPr lang="ru-RU" sz="2000" dirty="0"/>
              <a:t>Ольга </a:t>
            </a:r>
            <a:r>
              <a:rPr lang="ru-RU" sz="2000" dirty="0" smtClean="0"/>
              <a:t>Ивановна</a:t>
            </a:r>
          </a:p>
          <a:p>
            <a:pPr lvl="1"/>
            <a:r>
              <a:rPr lang="ru-RU" sz="2000" dirty="0" err="1" smtClean="0"/>
              <a:t>Демечева</a:t>
            </a:r>
            <a:r>
              <a:rPr lang="ru-RU" sz="2000" dirty="0" smtClean="0"/>
              <a:t> </a:t>
            </a:r>
            <a:r>
              <a:rPr lang="ru-RU" sz="2000" dirty="0"/>
              <a:t>Елена </a:t>
            </a:r>
            <a:r>
              <a:rPr lang="ru-RU" sz="2000" dirty="0" smtClean="0"/>
              <a:t>Евгеньевна</a:t>
            </a:r>
          </a:p>
          <a:p>
            <a:pPr lvl="1"/>
            <a:r>
              <a:rPr lang="ru-RU" sz="2000" dirty="0" err="1" smtClean="0"/>
              <a:t>Корепанова</a:t>
            </a:r>
            <a:r>
              <a:rPr lang="ru-RU" sz="2000" dirty="0" smtClean="0"/>
              <a:t> </a:t>
            </a:r>
            <a:r>
              <a:rPr lang="ru-RU" sz="2000" dirty="0"/>
              <a:t>Галина </a:t>
            </a:r>
            <a:r>
              <a:rPr lang="ru-RU" sz="2000" dirty="0" smtClean="0"/>
              <a:t>Ивановна</a:t>
            </a:r>
          </a:p>
          <a:p>
            <a:pPr lvl="1"/>
            <a:r>
              <a:rPr lang="ru-RU" sz="2000" dirty="0" smtClean="0"/>
              <a:t>Кравец </a:t>
            </a:r>
            <a:r>
              <a:rPr lang="ru-RU" sz="2000" dirty="0"/>
              <a:t>Татьяна </a:t>
            </a:r>
            <a:r>
              <a:rPr lang="ru-RU" sz="2000" dirty="0" smtClean="0"/>
              <a:t>Николаевна</a:t>
            </a:r>
          </a:p>
          <a:p>
            <a:pPr lvl="1"/>
            <a:r>
              <a:rPr lang="ru-RU" sz="2000" dirty="0" smtClean="0"/>
              <a:t>Мельничук </a:t>
            </a:r>
            <a:r>
              <a:rPr lang="ru-RU" sz="2000" dirty="0"/>
              <a:t>Татьяна </a:t>
            </a:r>
            <a:r>
              <a:rPr lang="ru-RU" sz="2000" dirty="0" smtClean="0"/>
              <a:t>Михайловна</a:t>
            </a:r>
          </a:p>
          <a:p>
            <a:pPr lvl="1"/>
            <a:r>
              <a:rPr lang="ru-RU" sz="2000" dirty="0" smtClean="0"/>
              <a:t>Минакова </a:t>
            </a:r>
            <a:r>
              <a:rPr lang="ru-RU" sz="2000" dirty="0"/>
              <a:t>Елена </a:t>
            </a:r>
            <a:r>
              <a:rPr lang="ru-RU" sz="2000" dirty="0" smtClean="0"/>
              <a:t>Анатольевна</a:t>
            </a:r>
          </a:p>
          <a:p>
            <a:pPr lvl="1"/>
            <a:r>
              <a:rPr lang="ru-RU" sz="2000" dirty="0" err="1" smtClean="0"/>
              <a:t>Михайлюк</a:t>
            </a:r>
            <a:r>
              <a:rPr lang="ru-RU" sz="2000" dirty="0" smtClean="0"/>
              <a:t> </a:t>
            </a:r>
            <a:r>
              <a:rPr lang="ru-RU" sz="2000" dirty="0"/>
              <a:t>Елена </a:t>
            </a:r>
            <a:r>
              <a:rPr lang="ru-RU" sz="2000" dirty="0" smtClean="0"/>
              <a:t>Владимировна</a:t>
            </a:r>
          </a:p>
          <a:p>
            <a:pPr lvl="1"/>
            <a:r>
              <a:rPr lang="ru-RU" sz="2000" dirty="0" smtClean="0"/>
              <a:t>Никитина </a:t>
            </a:r>
            <a:r>
              <a:rPr lang="ru-RU" sz="2000" dirty="0"/>
              <a:t>Наталия </a:t>
            </a:r>
            <a:r>
              <a:rPr lang="ru-RU" sz="2000" dirty="0" smtClean="0"/>
              <a:t>Владимировна</a:t>
            </a:r>
          </a:p>
          <a:p>
            <a:pPr lvl="1"/>
            <a:r>
              <a:rPr lang="ru-RU" sz="2000" dirty="0" smtClean="0"/>
              <a:t>Передерий </a:t>
            </a:r>
            <a:r>
              <a:rPr lang="ru-RU" sz="2000" dirty="0"/>
              <a:t>Ольга </a:t>
            </a:r>
            <a:r>
              <a:rPr lang="ru-RU" sz="2000" dirty="0" smtClean="0"/>
              <a:t>Александровна</a:t>
            </a:r>
          </a:p>
          <a:p>
            <a:pPr lvl="1"/>
            <a:r>
              <a:rPr lang="ru-RU" sz="2000" dirty="0" err="1" smtClean="0"/>
              <a:t>Тестоедова</a:t>
            </a:r>
            <a:r>
              <a:rPr lang="ru-RU" sz="2000" dirty="0" smtClean="0"/>
              <a:t> </a:t>
            </a:r>
            <a:r>
              <a:rPr lang="ru-RU" sz="2000" dirty="0"/>
              <a:t>Светлана </a:t>
            </a:r>
            <a:r>
              <a:rPr lang="ru-RU" sz="2000" dirty="0" smtClean="0"/>
              <a:t>Владимировна</a:t>
            </a:r>
          </a:p>
          <a:p>
            <a:pPr lvl="1"/>
            <a:r>
              <a:rPr lang="ru-RU" sz="2000" dirty="0" smtClean="0"/>
              <a:t>Шатровая </a:t>
            </a:r>
            <a:r>
              <a:rPr lang="ru-RU" sz="2000" dirty="0"/>
              <a:t>Анна Александровна</a:t>
            </a:r>
          </a:p>
          <a:p>
            <a:pPr lvl="1"/>
            <a:endParaRPr lang="ru-RU" sz="2000" dirty="0" smtClean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5764" y="4791772"/>
            <a:ext cx="2221648" cy="21204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:\2. ФОТОГРАФИИ И РОЛИКИ ЛИЦЕЯ\учителя\Фото учителя\Куневская Л.В.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291230" y="2671101"/>
            <a:ext cx="1565540" cy="23384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P:\2. ФОТОГРАФИИ И РОЛИКИ ЛИЦЕЯ\учителя\Фото учителя\NIK_007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4040" y="2671101"/>
            <a:ext cx="1565540" cy="23384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4040" y="5023144"/>
            <a:ext cx="142923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Наталья </a:t>
            </a:r>
          </a:p>
          <a:p>
            <a:r>
              <a:rPr lang="ru-RU" b="1" dirty="0" smtClean="0"/>
              <a:t>Петровна </a:t>
            </a:r>
          </a:p>
          <a:p>
            <a:r>
              <a:rPr lang="ru-RU" b="1" dirty="0" smtClean="0"/>
              <a:t>Самусева</a:t>
            </a:r>
            <a:r>
              <a:rPr lang="en-US" b="1" dirty="0" smtClean="0"/>
              <a:t> </a:t>
            </a:r>
          </a:p>
          <a:p>
            <a:r>
              <a:rPr lang="en-US" dirty="0" smtClean="0"/>
              <a:t>(c 1991 </a:t>
            </a:r>
            <a:r>
              <a:rPr lang="ru-RU" dirty="0" smtClean="0"/>
              <a:t>года)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291230" y="5016659"/>
            <a:ext cx="142923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Людмила </a:t>
            </a:r>
          </a:p>
          <a:p>
            <a:r>
              <a:rPr lang="ru-RU" b="1" dirty="0" smtClean="0"/>
              <a:t>Викторовна </a:t>
            </a:r>
          </a:p>
          <a:p>
            <a:r>
              <a:rPr lang="ru-RU" b="1" dirty="0" err="1" smtClean="0"/>
              <a:t>Куневская</a:t>
            </a:r>
            <a:endParaRPr lang="ru-RU" b="1" dirty="0" smtClean="0"/>
          </a:p>
          <a:p>
            <a:r>
              <a:rPr lang="ru-RU" dirty="0" smtClean="0"/>
              <a:t>(с 2006 года)</a:t>
            </a: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1915064" y="2139351"/>
            <a:ext cx="2122098" cy="4362912"/>
          </a:xfrm>
        </p:spPr>
        <p:txBody>
          <a:bodyPr>
            <a:noAutofit/>
          </a:bodyPr>
          <a:lstStyle/>
          <a:p>
            <a:r>
              <a:rPr lang="ru-RU" sz="1800" dirty="0" smtClean="0"/>
              <a:t>НМС</a:t>
            </a:r>
          </a:p>
          <a:p>
            <a:r>
              <a:rPr lang="ru-RU" sz="1800" dirty="0" smtClean="0"/>
              <a:t>ПО (кафедры с высшей школой)</a:t>
            </a:r>
          </a:p>
          <a:p>
            <a:r>
              <a:rPr lang="ru-RU" sz="1800" dirty="0" smtClean="0"/>
              <a:t>Сопровождение вновь принятых педагогов</a:t>
            </a:r>
          </a:p>
          <a:p>
            <a:r>
              <a:rPr lang="ru-RU" sz="1800" dirty="0" smtClean="0"/>
              <a:t>НДК</a:t>
            </a:r>
          </a:p>
          <a:p>
            <a:r>
              <a:rPr lang="ru-RU" sz="1800" dirty="0" smtClean="0"/>
              <a:t>Распространение опыта через систему семинаров</a:t>
            </a:r>
          </a:p>
          <a:p>
            <a:r>
              <a:rPr lang="ru-RU" sz="1800" dirty="0" smtClean="0"/>
              <a:t>Предметные недели</a:t>
            </a:r>
          </a:p>
          <a:p>
            <a:endParaRPr lang="ru-RU" sz="1800" dirty="0" smtClean="0"/>
          </a:p>
          <a:p>
            <a:endParaRPr lang="ru-RU" sz="1800" dirty="0" smtClean="0"/>
          </a:p>
          <a:p>
            <a:endParaRPr lang="ru-RU" sz="1800" dirty="0"/>
          </a:p>
        </p:txBody>
      </p:sp>
      <p:pic>
        <p:nvPicPr>
          <p:cNvPr id="1028" name="Picture 4" descr="P:\2. ФОТОГРАФИИ И РОЛИКИ ЛИЦЕЯ\фото учителей 2020-2021\_Лицей 9 ПИНТИЛЕЙ Н В_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4578" y="2671101"/>
            <a:ext cx="1509768" cy="22733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8594578" y="4944404"/>
            <a:ext cx="257397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Наталья Владимировна</a:t>
            </a:r>
          </a:p>
          <a:p>
            <a:r>
              <a:rPr lang="ru-RU" b="1" dirty="0" err="1" smtClean="0"/>
              <a:t>Пинтилей</a:t>
            </a:r>
            <a:endParaRPr lang="ru-RU" b="1" dirty="0" smtClean="0"/>
          </a:p>
          <a:p>
            <a:r>
              <a:rPr lang="ru-RU" dirty="0" smtClean="0"/>
              <a:t>(с 2021 года)</a:t>
            </a:r>
            <a:endParaRPr lang="ru-RU" dirty="0"/>
          </a:p>
        </p:txBody>
      </p:sp>
      <p:sp>
        <p:nvSpPr>
          <p:cNvPr id="13" name="Объект 6"/>
          <p:cNvSpPr txBox="1">
            <a:spLocks/>
          </p:cNvSpPr>
          <p:nvPr/>
        </p:nvSpPr>
        <p:spPr>
          <a:xfrm>
            <a:off x="5855939" y="2124152"/>
            <a:ext cx="2692837" cy="43629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 smtClean="0"/>
              <a:t>Индивидуальные карты развития педагогов</a:t>
            </a:r>
          </a:p>
          <a:p>
            <a:r>
              <a:rPr lang="ru-RU" sz="1800" dirty="0" smtClean="0"/>
              <a:t>Работа в творческих группах</a:t>
            </a:r>
          </a:p>
          <a:p>
            <a:r>
              <a:rPr lang="ru-RU" sz="1800" dirty="0" smtClean="0"/>
              <a:t>Сопровождение педагогов в конкурсах</a:t>
            </a:r>
          </a:p>
          <a:p>
            <a:r>
              <a:rPr lang="ru-RU" sz="1800" dirty="0" smtClean="0"/>
              <a:t>Сопровождение педагогов в аттестации</a:t>
            </a:r>
          </a:p>
          <a:p>
            <a:r>
              <a:rPr lang="ru-RU" sz="1800" dirty="0" smtClean="0"/>
              <a:t>Школа наставничества</a:t>
            </a:r>
          </a:p>
          <a:p>
            <a:r>
              <a:rPr lang="ru-RU" sz="1800" dirty="0" smtClean="0"/>
              <a:t>Методика подготовки к ГИА</a:t>
            </a:r>
          </a:p>
          <a:p>
            <a:r>
              <a:rPr lang="ru-RU" sz="1800" dirty="0" smtClean="0"/>
              <a:t>Создание отдела качества</a:t>
            </a:r>
            <a:endParaRPr lang="ru-RU" sz="1800" dirty="0"/>
          </a:p>
        </p:txBody>
      </p:sp>
      <p:sp>
        <p:nvSpPr>
          <p:cNvPr id="15" name="Объект 6"/>
          <p:cNvSpPr txBox="1">
            <a:spLocks/>
          </p:cNvSpPr>
          <p:nvPr/>
        </p:nvSpPr>
        <p:spPr>
          <a:xfrm>
            <a:off x="10140027" y="2152728"/>
            <a:ext cx="2161241" cy="43629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 smtClean="0"/>
              <a:t>Пары наставников</a:t>
            </a:r>
          </a:p>
          <a:p>
            <a:r>
              <a:rPr lang="ru-RU" sz="1800" dirty="0" smtClean="0"/>
              <a:t>Методические </a:t>
            </a:r>
            <a:r>
              <a:rPr lang="ru-RU" sz="1800" dirty="0" err="1" smtClean="0"/>
              <a:t>вебинары</a:t>
            </a:r>
            <a:endParaRPr lang="ru-RU" sz="1800" dirty="0" smtClean="0"/>
          </a:p>
          <a:p>
            <a:r>
              <a:rPr lang="ru-RU" sz="1800" dirty="0" smtClean="0"/>
              <a:t>Проект РРЦРО</a:t>
            </a:r>
          </a:p>
          <a:p>
            <a:endParaRPr lang="ru-RU" sz="1800" dirty="0" smtClean="0"/>
          </a:p>
          <a:p>
            <a:endParaRPr lang="ru-RU" sz="1800" dirty="0" smtClean="0"/>
          </a:p>
          <a:p>
            <a:endParaRPr lang="ru-RU" sz="1800" dirty="0"/>
          </a:p>
        </p:txBody>
      </p:sp>
      <p:sp>
        <p:nvSpPr>
          <p:cNvPr id="17" name="Заголовок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7030A0"/>
                </a:solidFill>
              </a:rPr>
              <a:t>Формирование современной системы методической работы лицея</a:t>
            </a:r>
            <a:endParaRPr lang="ru-RU" sz="4000" b="1" dirty="0">
              <a:solidFill>
                <a:srgbClr val="7030A0"/>
              </a:solidFill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2453" y="168365"/>
            <a:ext cx="1621680" cy="1547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255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77" name="Picture 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72034" y="1028700"/>
            <a:ext cx="2719917" cy="153035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9478" name="Picture 2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23201" y="260351"/>
            <a:ext cx="2722033" cy="153034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9479" name="Picture 2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15518" y="645585"/>
            <a:ext cx="2719916" cy="152823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9480" name="Picture 2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83567" y="357718"/>
            <a:ext cx="2719917" cy="152823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8438" name="Прямоугольник 3"/>
          <p:cNvSpPr>
            <a:spLocks noChangeArrowheads="1"/>
          </p:cNvSpPr>
          <p:nvPr/>
        </p:nvSpPr>
        <p:spPr bwMode="auto">
          <a:xfrm>
            <a:off x="4944534" y="2432116"/>
            <a:ext cx="2281767" cy="1231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b="1" dirty="0">
                <a:solidFill>
                  <a:srgbClr val="7030A0"/>
                </a:solidFill>
              </a:rPr>
              <a:t>Девять </a:t>
            </a:r>
            <a:endParaRPr lang="en-US" altLang="ru-RU" b="1" dirty="0">
              <a:solidFill>
                <a:srgbClr val="7030A0"/>
              </a:solidFill>
            </a:endParaRPr>
          </a:p>
          <a:p>
            <a:pPr algn="ctr" eaLnBrk="1" hangingPunct="1"/>
            <a:r>
              <a:rPr lang="ru-RU" altLang="ru-RU" b="1" dirty="0">
                <a:solidFill>
                  <a:srgbClr val="7030A0"/>
                </a:solidFill>
              </a:rPr>
              <a:t>достижений </a:t>
            </a:r>
            <a:endParaRPr lang="en-US" altLang="ru-RU" b="1" dirty="0">
              <a:solidFill>
                <a:srgbClr val="7030A0"/>
              </a:solidFill>
            </a:endParaRPr>
          </a:p>
          <a:p>
            <a:pPr algn="ctr" eaLnBrk="1" hangingPunct="1"/>
            <a:r>
              <a:rPr lang="ru-RU" altLang="ru-RU" b="1" dirty="0">
                <a:solidFill>
                  <a:srgbClr val="7030A0"/>
                </a:solidFill>
              </a:rPr>
              <a:t>девятого </a:t>
            </a:r>
            <a:endParaRPr lang="en-US" altLang="ru-RU" b="1" dirty="0">
              <a:solidFill>
                <a:srgbClr val="7030A0"/>
              </a:solidFill>
            </a:endParaRPr>
          </a:p>
          <a:p>
            <a:pPr algn="ctr" eaLnBrk="1" hangingPunct="1"/>
            <a:r>
              <a:rPr lang="ru-RU" altLang="ru-RU" b="1" dirty="0">
                <a:solidFill>
                  <a:srgbClr val="7030A0"/>
                </a:solidFill>
              </a:rPr>
              <a:t>лицея </a:t>
            </a:r>
            <a:endParaRPr lang="ru-RU" altLang="ru-RU" dirty="0"/>
          </a:p>
        </p:txBody>
      </p:sp>
      <p:pic>
        <p:nvPicPr>
          <p:cNvPr id="19473" name="Picture 1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968500" y="740834"/>
            <a:ext cx="2719917" cy="153035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9474" name="Picture 1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39185" y="165100"/>
            <a:ext cx="2719916" cy="153035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9475" name="Picture 19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9472085" y="2948518"/>
            <a:ext cx="2719916" cy="153034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9476" name="Picture 20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632700" y="2084918"/>
            <a:ext cx="2719917" cy="153034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9489" name="Picture 33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968500" y="2755901"/>
            <a:ext cx="2719917" cy="153035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9481" name="Picture 25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9264651" y="4965701"/>
            <a:ext cx="2719916" cy="153035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9482" name="Picture 26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8591552" y="4004734"/>
            <a:ext cx="2722033" cy="153035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9483" name="Picture 27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056967" y="5060951"/>
            <a:ext cx="2719917" cy="153034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9484" name="Picture 28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5615518" y="4197351"/>
            <a:ext cx="2719916" cy="153034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9485" name="Picture 29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3983567" y="5156201"/>
            <a:ext cx="2719917" cy="153035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9487" name="Picture 31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2544234" y="4292601"/>
            <a:ext cx="2719917" cy="153035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9486" name="Picture 30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814918" y="5156201"/>
            <a:ext cx="2719916" cy="153035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9488" name="Picture 32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334434" y="3812118"/>
            <a:ext cx="2722033" cy="153034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9472" name="Picture 16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431800" y="1892301"/>
            <a:ext cx="2719917" cy="153035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02764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Рисунок 205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83" y="4356935"/>
            <a:ext cx="1321963" cy="8438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8" name="Google Shape;247;g1c1837980c9_1_46"/>
          <p:cNvPicPr preferRelativeResize="0"/>
          <p:nvPr/>
        </p:nvPicPr>
        <p:blipFill rotWithShape="1">
          <a:blip r:embed="rId3" cstate="print">
            <a:alphaModFix/>
          </a:blip>
          <a:srcRect l="11551" t="18073" r="21499"/>
          <a:stretch/>
        </p:blipFill>
        <p:spPr>
          <a:xfrm>
            <a:off x="3974849" y="3059132"/>
            <a:ext cx="704526" cy="12665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Picture 2">
            <a:extLst>
              <a:ext uri="{FF2B5EF4-FFF2-40B4-BE49-F238E27FC236}">
                <a16:creationId xmlns:a16="http://schemas.microsoft.com/office/drawing/2014/main" xmlns="" id="{EDF4154E-E117-C971-230F-7FF9DF72C5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69" t="21761" r="8823" b="19843"/>
          <a:stretch/>
        </p:blipFill>
        <p:spPr bwMode="auto">
          <a:xfrm>
            <a:off x="4906964" y="3230294"/>
            <a:ext cx="834888" cy="11510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2050" name="Picture 2" descr="P:\2. ФОТОГРАФИИ И РОЛИКИ ЛИЦЕЯ\Фото учителей 2018-2019\DSC_0877 калинина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8950" y="243346"/>
            <a:ext cx="1463477" cy="21859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P:\2. ФОТОГРАФИИ И РОЛИКИ ЛИЦЕЯ\Фото учителей 2018-2019\IMG_9461 родько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5125" y="3411473"/>
            <a:ext cx="1457302" cy="21859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117284" y="2429299"/>
            <a:ext cx="184326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/>
              <a:t>Екатерина Игоревна</a:t>
            </a:r>
          </a:p>
          <a:p>
            <a:r>
              <a:rPr lang="ru-RU" sz="1200" b="1" dirty="0" smtClean="0"/>
              <a:t>Калинина </a:t>
            </a:r>
            <a:r>
              <a:rPr lang="ru-RU" sz="1200" dirty="0" smtClean="0"/>
              <a:t>– </a:t>
            </a:r>
          </a:p>
          <a:p>
            <a:r>
              <a:rPr lang="ru-RU" sz="1200" dirty="0" smtClean="0"/>
              <a:t>проректор по развитию </a:t>
            </a:r>
          </a:p>
          <a:p>
            <a:r>
              <a:rPr lang="ru-RU" sz="1200" dirty="0" smtClean="0"/>
              <a:t>проектной деятельности </a:t>
            </a:r>
          </a:p>
          <a:p>
            <a:r>
              <a:rPr lang="ru-RU" sz="1200" dirty="0" smtClean="0"/>
              <a:t>СПб АППО</a:t>
            </a:r>
            <a:endParaRPr lang="ru-RU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10115125" y="5597426"/>
            <a:ext cx="188064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/>
              <a:t>Галина Александровна</a:t>
            </a:r>
          </a:p>
          <a:p>
            <a:r>
              <a:rPr lang="ru-RU" sz="1200" b="1" dirty="0" smtClean="0"/>
              <a:t>Родько </a:t>
            </a:r>
            <a:r>
              <a:rPr lang="ru-RU" sz="1200" dirty="0" smtClean="0"/>
              <a:t>– </a:t>
            </a:r>
          </a:p>
          <a:p>
            <a:r>
              <a:rPr lang="ru-RU" sz="1200" dirty="0" smtClean="0"/>
              <a:t>ведущий методист, </a:t>
            </a:r>
          </a:p>
          <a:p>
            <a:r>
              <a:rPr lang="ru-RU" sz="1200" dirty="0" smtClean="0"/>
              <a:t>главный редактор </a:t>
            </a:r>
            <a:endParaRPr lang="en-US" sz="1200" dirty="0" smtClean="0"/>
          </a:p>
          <a:p>
            <a:r>
              <a:rPr lang="ru-RU" sz="1200" dirty="0" smtClean="0"/>
              <a:t>по географии </a:t>
            </a:r>
          </a:p>
          <a:p>
            <a:r>
              <a:rPr lang="ru-RU" sz="1200" dirty="0" smtClean="0"/>
              <a:t>ООО «</a:t>
            </a:r>
            <a:r>
              <a:rPr lang="ru-RU" sz="1200" dirty="0" err="1" smtClean="0"/>
              <a:t>СберОбразование</a:t>
            </a:r>
            <a:r>
              <a:rPr lang="ru-RU" sz="1200" dirty="0" smtClean="0"/>
              <a:t>»</a:t>
            </a:r>
            <a:endParaRPr lang="ru-RU" sz="1200" dirty="0"/>
          </a:p>
        </p:txBody>
      </p:sp>
      <p:pic>
        <p:nvPicPr>
          <p:cNvPr id="8" name="Picture 6" descr="https://sun9-53.userapi.com/impg/v4xoeui8AUjIhPrgE9_eYznTONyN-17KitVjgA/wEeL304o6EI.jpg?size=720x1080&amp;quality=96&amp;sign=01678fc780838f35afff9d3d3d30d7a3&amp;type=album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5" t="13004" b="6916"/>
          <a:stretch/>
        </p:blipFill>
        <p:spPr bwMode="auto">
          <a:xfrm>
            <a:off x="6686588" y="271153"/>
            <a:ext cx="1157665" cy="15089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5" name="Прямоугольник 4"/>
          <p:cNvSpPr/>
          <p:nvPr/>
        </p:nvSpPr>
        <p:spPr>
          <a:xfrm>
            <a:off x="7932113" y="1496545"/>
            <a:ext cx="171665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  <a:buNone/>
            </a:pPr>
            <a:r>
              <a:rPr lang="ru-RU" sz="800" b="1" i="1" dirty="0">
                <a:solidFill>
                  <a:srgbClr val="00B050"/>
                </a:solidFill>
              </a:rPr>
              <a:t>Городской </a:t>
            </a:r>
            <a:r>
              <a:rPr lang="ru-RU" sz="800" b="1" i="1" dirty="0" smtClean="0">
                <a:solidFill>
                  <a:srgbClr val="00B050"/>
                </a:solidFill>
              </a:rPr>
              <a:t>конкурс</a:t>
            </a:r>
            <a:r>
              <a:rPr lang="en-US" sz="800" b="1" i="1" dirty="0" smtClean="0">
                <a:solidFill>
                  <a:srgbClr val="00B050"/>
                </a:solidFill>
              </a:rPr>
              <a:t> </a:t>
            </a:r>
            <a:r>
              <a:rPr lang="ru-RU" sz="800" b="1" i="1" dirty="0" smtClean="0">
                <a:solidFill>
                  <a:srgbClr val="00B050"/>
                </a:solidFill>
              </a:rPr>
              <a:t>«Педагогический </a:t>
            </a:r>
            <a:r>
              <a:rPr lang="ru-RU" sz="800" b="1" i="1" dirty="0">
                <a:solidFill>
                  <a:srgbClr val="00B050"/>
                </a:solidFill>
              </a:rPr>
              <a:t>дебют» </a:t>
            </a:r>
            <a:endParaRPr lang="ru-RU" sz="800" b="1" dirty="0"/>
          </a:p>
        </p:txBody>
      </p:sp>
      <p:pic>
        <p:nvPicPr>
          <p:cNvPr id="10" name="Picture 2" descr="https://sun9-31.userapi.com/impg/L8tpbltRGRSoVxDbU2_x3wciGpqSwWgpl-RjuQ/2yVwatB_zdA.jpg?size=834x555&amp;quality=95&amp;sign=20a3b3c906a4e141ea1267262c679e27&amp;type=album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20" t="15854" r="12915" b="2240"/>
          <a:stretch/>
        </p:blipFill>
        <p:spPr bwMode="auto">
          <a:xfrm>
            <a:off x="949251" y="1487060"/>
            <a:ext cx="1619211" cy="11648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6" name="Прямоугольник 5"/>
          <p:cNvSpPr/>
          <p:nvPr/>
        </p:nvSpPr>
        <p:spPr>
          <a:xfrm>
            <a:off x="2265331" y="2169990"/>
            <a:ext cx="216235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800" b="1" i="1" dirty="0" smtClean="0">
                <a:solidFill>
                  <a:srgbClr val="00B050"/>
                </a:solidFill>
              </a:rPr>
              <a:t>Профессиональный конкурс </a:t>
            </a:r>
          </a:p>
          <a:p>
            <a:pPr algn="ctr">
              <a:buNone/>
            </a:pPr>
            <a:r>
              <a:rPr lang="ru-RU" sz="800" b="1" i="1" dirty="0" smtClean="0">
                <a:solidFill>
                  <a:srgbClr val="00B050"/>
                </a:solidFill>
              </a:rPr>
              <a:t>«</a:t>
            </a:r>
            <a:r>
              <a:rPr lang="ru-RU" sz="800" b="1" i="1" dirty="0">
                <a:solidFill>
                  <a:srgbClr val="00B050"/>
                </a:solidFill>
              </a:rPr>
              <a:t>Флагманы </a:t>
            </a:r>
            <a:r>
              <a:rPr lang="ru-RU" sz="800" b="1" i="1" dirty="0" smtClean="0">
                <a:solidFill>
                  <a:srgbClr val="00B050"/>
                </a:solidFill>
              </a:rPr>
              <a:t>образования»</a:t>
            </a:r>
            <a:endParaRPr lang="ru-RU" sz="800" b="1" dirty="0">
              <a:solidFill>
                <a:srgbClr val="0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056210" y="2519496"/>
            <a:ext cx="1772914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800" b="1" i="1" dirty="0" smtClean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Межрегиональный </a:t>
            </a:r>
            <a:r>
              <a:rPr lang="ru-RU" sz="800" b="1" i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конкурс методических материалов «Секрет успеха</a:t>
            </a:r>
            <a:r>
              <a:rPr lang="ru-RU" sz="800" b="1" i="1" dirty="0" smtClean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endParaRPr lang="ru-RU" sz="800" b="1" i="1" dirty="0">
              <a:solidFill>
                <a:srgbClr val="00B05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2579" y="3825475"/>
            <a:ext cx="604586" cy="9068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5" descr="https://sun9-81.userapi.com/impg/s7wenURLKTldty3il0RxcekiLYw9eGR_aBSMeA/UMpUGZptd0M.jpg?size=499x1080&amp;quality=95&amp;sign=65132ec652021b20b266e3ed9c2a55fd&amp;type=album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41" b="25929"/>
          <a:stretch>
            <a:fillRect/>
          </a:stretch>
        </p:blipFill>
        <p:spPr bwMode="auto">
          <a:xfrm>
            <a:off x="4509091" y="292585"/>
            <a:ext cx="1306184" cy="15783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7C0754E7-53F5-9D1B-35C9-64FF0669648C}"/>
              </a:ext>
            </a:extLst>
          </p:cNvPr>
          <p:cNvPicPr>
            <a:picLocks noChangeAspect="1"/>
          </p:cNvPicPr>
          <p:nvPr/>
        </p:nvPicPr>
        <p:blipFill>
          <a:blip r:embed="rId11" cstate="print"/>
          <a:srcRect l="19592"/>
          <a:stretch>
            <a:fillRect/>
          </a:stretch>
        </p:blipFill>
        <p:spPr>
          <a:xfrm>
            <a:off x="4154667" y="1410820"/>
            <a:ext cx="1417851" cy="10926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1D34DFB3-5DE9-6321-5B74-D811CB79B508}"/>
              </a:ext>
            </a:extLst>
          </p:cNvPr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7929978" y="271921"/>
            <a:ext cx="1735494" cy="11569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D4EE9F19-AEA0-910E-EB91-B9D60B14671A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/>
          <a:srcRect l="12350" r="32204"/>
          <a:stretch/>
        </p:blipFill>
        <p:spPr>
          <a:xfrm>
            <a:off x="2776389" y="2772199"/>
            <a:ext cx="997730" cy="11984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Прямоугольник 12"/>
          <p:cNvSpPr/>
          <p:nvPr/>
        </p:nvSpPr>
        <p:spPr>
          <a:xfrm>
            <a:off x="1739931" y="4006796"/>
            <a:ext cx="2005589" cy="3754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0"/>
              </a:spcBef>
              <a:buNone/>
            </a:pPr>
            <a:r>
              <a:rPr lang="ru-RU" sz="800" b="1" i="1" dirty="0">
                <a:solidFill>
                  <a:srgbClr val="00B050"/>
                </a:solidFill>
              </a:rPr>
              <a:t>Бюджетный образовательный сертификат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177300" y="4891138"/>
            <a:ext cx="1886309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0"/>
              </a:spcBef>
              <a:buNone/>
            </a:pPr>
            <a:r>
              <a:rPr lang="ru-RU" sz="800" b="1" i="1" dirty="0" smtClean="0">
                <a:solidFill>
                  <a:srgbClr val="00B050"/>
                </a:solidFill>
              </a:rPr>
              <a:t>Конкурс </a:t>
            </a:r>
            <a:r>
              <a:rPr lang="ru-RU" sz="800" b="1" i="1" dirty="0">
                <a:solidFill>
                  <a:srgbClr val="00B050"/>
                </a:solidFill>
              </a:rPr>
              <a:t>на присуждение премий лучшим учителям за достижения в педагогической деятельности </a:t>
            </a:r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8B091E43-86CA-700C-D232-26197B370793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/>
          <a:srcRect l="2060" t="29931" b="4547"/>
          <a:stretch/>
        </p:blipFill>
        <p:spPr>
          <a:xfrm>
            <a:off x="6202134" y="3387964"/>
            <a:ext cx="1610063" cy="14361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" name="Прямоугольник 19"/>
          <p:cNvSpPr/>
          <p:nvPr/>
        </p:nvSpPr>
        <p:spPr>
          <a:xfrm>
            <a:off x="6182395" y="4917927"/>
            <a:ext cx="172606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" b="1" i="1" dirty="0">
                <a:solidFill>
                  <a:srgbClr val="00B050"/>
                </a:solidFill>
              </a:rPr>
              <a:t>Городской конкурс методических команд «Методический олимп»</a:t>
            </a:r>
            <a:endParaRPr lang="ru-RU" sz="8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611161" y="5681750"/>
            <a:ext cx="126162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0"/>
              </a:spcBef>
              <a:buNone/>
            </a:pPr>
            <a:r>
              <a:rPr lang="ru-RU" sz="800" b="1" i="1" dirty="0">
                <a:solidFill>
                  <a:srgbClr val="00B050"/>
                </a:solidFill>
              </a:rPr>
              <a:t>Городской конкурс успешных педагогических практик «От замысла до воплощения»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7532108" y="6006001"/>
            <a:ext cx="2165246" cy="65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800" b="1" i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VIII региональный конкурс педагогического мастерства «Педагогический профессионализм в практике современных образовательных систем», НГПУ</a:t>
            </a:r>
          </a:p>
        </p:txBody>
      </p:sp>
      <p:pic>
        <p:nvPicPr>
          <p:cNvPr id="27" name="Picture 2" descr="logo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7194" y="5633291"/>
            <a:ext cx="498384" cy="372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Прямоугольник 24"/>
          <p:cNvSpPr/>
          <p:nvPr/>
        </p:nvSpPr>
        <p:spPr>
          <a:xfrm>
            <a:off x="1403683" y="5187887"/>
            <a:ext cx="79252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" b="1" i="1" dirty="0" smtClean="0">
                <a:solidFill>
                  <a:srgbClr val="00B050"/>
                </a:solidFill>
              </a:rPr>
              <a:t>Конкурсный </a:t>
            </a:r>
            <a:r>
              <a:rPr lang="ru-RU" sz="800" b="1" i="1" dirty="0">
                <a:solidFill>
                  <a:srgbClr val="00B050"/>
                </a:solidFill>
              </a:rPr>
              <a:t>отбор в ОЦ «Сириус»</a:t>
            </a:r>
            <a:endParaRPr lang="ru-RU" sz="800" dirty="0"/>
          </a:p>
        </p:txBody>
      </p:sp>
      <p:pic>
        <p:nvPicPr>
          <p:cNvPr id="30" name="Picture 2" descr="https://sun9-15.userapi.com/impg/dyxopqYYH8ZFHw_flhP6aY2X6tqRi54EO0fxiw/bzn2mHLttzM.jpg?size=908x1080&amp;quality=95&amp;sign=d84518e53aaa53c3ef21da481ccc1da8&amp;type=album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413" y="4542676"/>
            <a:ext cx="851904" cy="10132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Прямоугольник 25"/>
          <p:cNvSpPr/>
          <p:nvPr/>
        </p:nvSpPr>
        <p:spPr>
          <a:xfrm>
            <a:off x="163005" y="4049427"/>
            <a:ext cx="158072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" b="1" i="1" dirty="0" smtClean="0">
                <a:solidFill>
                  <a:srgbClr val="00B050"/>
                </a:solidFill>
              </a:rPr>
              <a:t>Конкурс </a:t>
            </a:r>
            <a:r>
              <a:rPr lang="ru-RU" sz="800" i="1" dirty="0">
                <a:solidFill>
                  <a:srgbClr val="00B050"/>
                </a:solidFill>
                <a:highlight>
                  <a:srgbClr val="FFFFFF"/>
                </a:highlight>
              </a:rPr>
              <a:t>«</a:t>
            </a:r>
            <a:r>
              <a:rPr lang="ru-RU" sz="800" b="1" i="1" dirty="0">
                <a:solidFill>
                  <a:srgbClr val="00B050"/>
                </a:solidFill>
              </a:rPr>
              <a:t>Золотая Медаль выставки “Учебная Сибирь”</a:t>
            </a:r>
            <a:r>
              <a:rPr lang="ru-RU" sz="800" i="1" dirty="0">
                <a:solidFill>
                  <a:srgbClr val="00B050"/>
                </a:solidFill>
                <a:highlight>
                  <a:srgbClr val="FFFFFF"/>
                </a:highlight>
              </a:rPr>
              <a:t>»</a:t>
            </a:r>
            <a:r>
              <a:rPr lang="ru-RU" sz="800" b="1" i="1" dirty="0">
                <a:solidFill>
                  <a:srgbClr val="00B050"/>
                </a:solidFill>
              </a:rPr>
              <a:t> </a:t>
            </a:r>
            <a:endParaRPr lang="ru-RU" sz="800" dirty="0"/>
          </a:p>
        </p:txBody>
      </p:sp>
      <p:pic>
        <p:nvPicPr>
          <p:cNvPr id="32" name="Google Shape;227;g1c01e689282_9_1"/>
          <p:cNvPicPr preferRelativeResize="0"/>
          <p:nvPr/>
        </p:nvPicPr>
        <p:blipFill>
          <a:blip r:embed="rId17" cstate="print">
            <a:alphaModFix/>
          </a:blip>
          <a:stretch>
            <a:fillRect/>
          </a:stretch>
        </p:blipFill>
        <p:spPr>
          <a:xfrm>
            <a:off x="372735" y="2833821"/>
            <a:ext cx="1153033" cy="11102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9" name="Прямоугольник 28"/>
          <p:cNvSpPr/>
          <p:nvPr/>
        </p:nvSpPr>
        <p:spPr>
          <a:xfrm>
            <a:off x="8904831" y="5357164"/>
            <a:ext cx="8547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rgbClr val="7030A0"/>
              </a:buClr>
              <a:buSzPct val="115789"/>
            </a:pPr>
            <a:r>
              <a:rPr lang="ru-RU" sz="800" b="1" i="1" dirty="0" smtClean="0">
                <a:solidFill>
                  <a:srgbClr val="00B050"/>
                </a:solidFill>
              </a:rPr>
              <a:t>Конкурс </a:t>
            </a:r>
            <a:r>
              <a:rPr lang="ru-RU" sz="800" b="1" i="1" dirty="0">
                <a:solidFill>
                  <a:srgbClr val="00B050"/>
                </a:solidFill>
              </a:rPr>
              <a:t>«Учитель года»</a:t>
            </a:r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>
          <a:blip r:embed="rId18" cstate="print"/>
          <a:srcRect l="15945"/>
          <a:stretch>
            <a:fillRect/>
          </a:stretch>
        </p:blipFill>
        <p:spPr>
          <a:xfrm>
            <a:off x="8719061" y="4380488"/>
            <a:ext cx="943549" cy="8419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1" name="Прямоугольник 30"/>
          <p:cNvSpPr/>
          <p:nvPr/>
        </p:nvSpPr>
        <p:spPr>
          <a:xfrm>
            <a:off x="2024185" y="6144915"/>
            <a:ext cx="11959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rgbClr val="7030A0"/>
              </a:buClr>
              <a:buSzPct val="115789"/>
            </a:pPr>
            <a:r>
              <a:rPr lang="ru-RU" sz="800" b="1" i="1" dirty="0">
                <a:solidFill>
                  <a:srgbClr val="00B050"/>
                </a:solidFill>
              </a:rPr>
              <a:t>Фестиваль творчества «Признание - 2022. Парад талантов»</a:t>
            </a:r>
          </a:p>
        </p:txBody>
      </p:sp>
      <p:pic>
        <p:nvPicPr>
          <p:cNvPr id="40" name="Google Shape;257;g1c1837980c9_1_61"/>
          <p:cNvPicPr preferRelativeResize="0"/>
          <p:nvPr/>
        </p:nvPicPr>
        <p:blipFill rotWithShape="1">
          <a:blip r:embed="rId19" cstate="print">
            <a:alphaModFix/>
          </a:blip>
          <a:srcRect l="15777" t="13077" r="30040" b="25543"/>
          <a:stretch/>
        </p:blipFill>
        <p:spPr>
          <a:xfrm>
            <a:off x="2281416" y="5237431"/>
            <a:ext cx="681485" cy="9343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48" name="Прямоугольник 2047"/>
          <p:cNvSpPr/>
          <p:nvPr/>
        </p:nvSpPr>
        <p:spPr>
          <a:xfrm>
            <a:off x="5663757" y="6251793"/>
            <a:ext cx="194456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" b="1" i="1" dirty="0">
                <a:solidFill>
                  <a:srgbClr val="00B050"/>
                </a:solidFill>
                <a:cs typeface="Times New Roman" panose="02020603050405020304" pitchFamily="18" charset="0"/>
              </a:rPr>
              <a:t>Всероссийский конкурс педагогического мастерства </a:t>
            </a:r>
          </a:p>
          <a:p>
            <a:pPr algn="ctr"/>
            <a:r>
              <a:rPr lang="ru-RU" sz="800" b="1" i="1" dirty="0">
                <a:solidFill>
                  <a:srgbClr val="00B050"/>
                </a:solidFill>
                <a:cs typeface="Times New Roman" panose="02020603050405020304" pitchFamily="18" charset="0"/>
              </a:rPr>
              <a:t>«Лучший урок по финансовой грамотности»</a:t>
            </a:r>
            <a:endParaRPr lang="ru-RU" sz="800" dirty="0">
              <a:solidFill>
                <a:srgbClr val="00B050"/>
              </a:solidFill>
              <a:cs typeface="Times New Roman" panose="02020603050405020304" pitchFamily="18" charset="0"/>
            </a:endParaRPr>
          </a:p>
        </p:txBody>
      </p:sp>
      <p:grpSp>
        <p:nvGrpSpPr>
          <p:cNvPr id="42" name="Группа 11">
            <a:extLst>
              <a:ext uri="{FF2B5EF4-FFF2-40B4-BE49-F238E27FC236}">
                <a16:creationId xmlns="" xmlns:a16="http://schemas.microsoft.com/office/drawing/2014/main" id="{F083357A-F9E3-43AD-A5AB-F3CBB92DCE6E}"/>
              </a:ext>
            </a:extLst>
          </p:cNvPr>
          <p:cNvGrpSpPr/>
          <p:nvPr/>
        </p:nvGrpSpPr>
        <p:grpSpPr>
          <a:xfrm>
            <a:off x="5906747" y="5324464"/>
            <a:ext cx="1295926" cy="902621"/>
            <a:chOff x="8626765" y="2770059"/>
            <a:chExt cx="3302250" cy="2154537"/>
          </a:xfrm>
        </p:grpSpPr>
        <p:pic>
          <p:nvPicPr>
            <p:cNvPr id="43" name="Рисунок 42">
              <a:extLst>
                <a:ext uri="{FF2B5EF4-FFF2-40B4-BE49-F238E27FC236}">
                  <a16:creationId xmlns="" xmlns:a16="http://schemas.microsoft.com/office/drawing/2014/main" id="{5373EA3E-B023-4020-94E0-7E089876564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6554"/>
            <a:stretch/>
          </p:blipFill>
          <p:spPr>
            <a:xfrm>
              <a:off x="8626765" y="2770059"/>
              <a:ext cx="2667588" cy="215453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44" name="Рисунок 43">
              <a:extLst>
                <a:ext uri="{FF2B5EF4-FFF2-40B4-BE49-F238E27FC236}">
                  <a16:creationId xmlns="" xmlns:a16="http://schemas.microsoft.com/office/drawing/2014/main" id="{5671FD79-9AB1-4A46-9BBF-39E1D1E3046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519" r="-180" b="27234"/>
            <a:stretch/>
          </p:blipFill>
          <p:spPr>
            <a:xfrm>
              <a:off x="11294352" y="2770059"/>
              <a:ext cx="634663" cy="215453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2049" name="Прямоугольник 2048"/>
          <p:cNvSpPr/>
          <p:nvPr/>
        </p:nvSpPr>
        <p:spPr>
          <a:xfrm>
            <a:off x="3011612" y="5211922"/>
            <a:ext cx="12520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rgbClr val="7030A0"/>
              </a:buClr>
              <a:buSzPct val="115789"/>
            </a:pPr>
            <a:r>
              <a:rPr lang="ru-RU" sz="800" b="1" i="1" dirty="0" smtClean="0">
                <a:solidFill>
                  <a:srgbClr val="00B050"/>
                </a:solidFill>
              </a:rPr>
              <a:t>Национальный чемпионат </a:t>
            </a:r>
            <a:r>
              <a:rPr lang="ru-RU" sz="800" b="1" i="1" dirty="0">
                <a:solidFill>
                  <a:srgbClr val="00B050"/>
                </a:solidFill>
              </a:rPr>
              <a:t>«Навыки мудрых» </a:t>
            </a:r>
          </a:p>
        </p:txBody>
      </p:sp>
      <p:pic>
        <p:nvPicPr>
          <p:cNvPr id="46" name="Google Shape;236;g1c1837980c9_1_25"/>
          <p:cNvPicPr preferRelativeResize="0"/>
          <p:nvPr/>
        </p:nvPicPr>
        <p:blipFill>
          <a:blip r:embed="rId22" cstate="print">
            <a:alphaModFix/>
          </a:blip>
          <a:stretch>
            <a:fillRect/>
          </a:stretch>
        </p:blipFill>
        <p:spPr>
          <a:xfrm>
            <a:off x="3068841" y="4381386"/>
            <a:ext cx="1134628" cy="7949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8" name="Прямоугольник 47"/>
          <p:cNvSpPr/>
          <p:nvPr/>
        </p:nvSpPr>
        <p:spPr>
          <a:xfrm>
            <a:off x="8112309" y="3940361"/>
            <a:ext cx="158504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" b="1" i="1" dirty="0" smtClean="0">
                <a:solidFill>
                  <a:srgbClr val="00B050"/>
                </a:solidFill>
              </a:rPr>
              <a:t>Конкурсный </a:t>
            </a:r>
            <a:r>
              <a:rPr lang="ru-RU" sz="800" b="1" i="1" dirty="0">
                <a:solidFill>
                  <a:srgbClr val="00B050"/>
                </a:solidFill>
              </a:rPr>
              <a:t>отбор в </a:t>
            </a:r>
            <a:r>
              <a:rPr lang="ru-RU" sz="800" b="1" i="1" dirty="0" smtClean="0">
                <a:solidFill>
                  <a:srgbClr val="00B050"/>
                </a:solidFill>
              </a:rPr>
              <a:t>МДЦ «Артек»</a:t>
            </a:r>
            <a:endParaRPr lang="ru-RU" sz="800" dirty="0"/>
          </a:p>
        </p:txBody>
      </p:sp>
      <p:pic>
        <p:nvPicPr>
          <p:cNvPr id="2053" name="Picture 4" descr="C:\Users\shishlyannikova.t\Downloads\WhatsApp Image 2023-10-18 at 14.11.56.jpeg"/>
          <p:cNvPicPr>
            <a:picLocks noChangeAspect="1" noChangeArrowheads="1"/>
          </p:cNvPicPr>
          <p:nvPr/>
        </p:nvPicPr>
        <p:blipFill rotWithShape="1"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27" t="23871" r="13553" b="11013"/>
          <a:stretch/>
        </p:blipFill>
        <p:spPr bwMode="auto">
          <a:xfrm>
            <a:off x="8261307" y="2146539"/>
            <a:ext cx="1208209" cy="16751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Прямоугольник 50"/>
          <p:cNvSpPr/>
          <p:nvPr/>
        </p:nvSpPr>
        <p:spPr>
          <a:xfrm>
            <a:off x="3773381" y="6332474"/>
            <a:ext cx="179638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rgbClr val="7030A0"/>
              </a:buClr>
              <a:buSzPct val="115789"/>
            </a:pPr>
            <a:r>
              <a:rPr lang="ru-RU" sz="800" b="1" i="1" dirty="0" smtClean="0">
                <a:solidFill>
                  <a:srgbClr val="00B050"/>
                </a:solidFill>
              </a:rPr>
              <a:t>Конкурсы на открытие специализированных классов</a:t>
            </a:r>
            <a:endParaRPr lang="ru-RU" sz="800" b="1" i="1" dirty="0">
              <a:solidFill>
                <a:srgbClr val="00B050"/>
              </a:solidFill>
            </a:endParaRPr>
          </a:p>
        </p:txBody>
      </p:sp>
      <p:pic>
        <p:nvPicPr>
          <p:cNvPr id="52" name="Picture 9" descr="https://simferopol.xn--c1aaceockkwavod1ac.xn--p1ai/wp-content/uploads/2018/04/Logo.png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1266" y="5939554"/>
            <a:ext cx="465924" cy="2663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2" descr="D:\Worktop\11г.JPG"/>
          <p:cNvPicPr>
            <a:picLocks noChangeAspect="1" noChangeArrowheads="1"/>
          </p:cNvPicPr>
          <p:nvPr/>
        </p:nvPicPr>
        <p:blipFill>
          <a:blip r:embed="rId25" cstate="print"/>
          <a:srcRect l="-8041" b="4265"/>
          <a:stretch>
            <a:fillRect/>
          </a:stretch>
        </p:blipFill>
        <p:spPr bwMode="auto">
          <a:xfrm>
            <a:off x="4263633" y="5719900"/>
            <a:ext cx="592467" cy="548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5" name="Рисунок 2054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627" y="5911480"/>
            <a:ext cx="419226" cy="419226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 rotWithShape="1"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90" r="21071"/>
          <a:stretch/>
        </p:blipFill>
        <p:spPr>
          <a:xfrm>
            <a:off x="2533092" y="886929"/>
            <a:ext cx="1212428" cy="11897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6" name="Рисунок 55"/>
          <p:cNvPicPr>
            <a:picLocks noChangeAspect="1"/>
          </p:cNvPicPr>
          <p:nvPr/>
        </p:nvPicPr>
        <p:blipFill rotWithShape="1"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10"/>
          <a:stretch/>
        </p:blipFill>
        <p:spPr>
          <a:xfrm>
            <a:off x="1686820" y="2772199"/>
            <a:ext cx="1089569" cy="11984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57" name="Прямоугольник 2056"/>
          <p:cNvSpPr/>
          <p:nvPr/>
        </p:nvSpPr>
        <p:spPr>
          <a:xfrm>
            <a:off x="5940031" y="3043836"/>
            <a:ext cx="22107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" b="1" i="1" dirty="0">
                <a:solidFill>
                  <a:srgbClr val="00B050"/>
                </a:solidFill>
              </a:rPr>
              <a:t>Победители регионального конкурса </a:t>
            </a:r>
            <a:br>
              <a:rPr lang="ru-RU" sz="800" b="1" i="1" dirty="0">
                <a:solidFill>
                  <a:srgbClr val="00B050"/>
                </a:solidFill>
              </a:rPr>
            </a:br>
            <a:r>
              <a:rPr lang="ru-RU" sz="800" b="1" i="1" dirty="0">
                <a:solidFill>
                  <a:srgbClr val="00B050"/>
                </a:solidFill>
              </a:rPr>
              <a:t>"Мой лучший урок" им. Т. Комаровой</a:t>
            </a:r>
            <a:br>
              <a:rPr lang="ru-RU" sz="800" b="1" i="1" dirty="0">
                <a:solidFill>
                  <a:srgbClr val="00B050"/>
                </a:solidFill>
              </a:rPr>
            </a:br>
            <a:endParaRPr lang="ru-RU" sz="800" b="1" i="1" dirty="0">
              <a:solidFill>
                <a:srgbClr val="00B050"/>
              </a:solidFill>
            </a:endParaRPr>
          </a:p>
        </p:txBody>
      </p:sp>
      <p:pic>
        <p:nvPicPr>
          <p:cNvPr id="59" name="Рисунок 58"/>
          <p:cNvPicPr>
            <a:picLocks noChangeAspect="1"/>
          </p:cNvPicPr>
          <p:nvPr/>
        </p:nvPicPr>
        <p:blipFill>
          <a:blip r:embed="rId29" cstate="print"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7515" y="1810021"/>
            <a:ext cx="859651" cy="12338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0" name="Рисунок 59"/>
          <p:cNvPicPr>
            <a:picLocks noChangeAspect="1"/>
          </p:cNvPicPr>
          <p:nvPr/>
        </p:nvPicPr>
        <p:blipFill>
          <a:blip r:embed="rId31" cstate="print">
            <a:extLst>
              <a:ext uri="{BEBA8EAE-BF5A-486C-A8C5-ECC9F3942E4B}">
                <a14:imgProps xmlns:a14="http://schemas.microsoft.com/office/drawing/2010/main">
                  <a14:imgLayer r:embed="rId32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8971" y="1834065"/>
            <a:ext cx="784839" cy="12097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8" name="Picture 5" descr="C:\Users\shishlyannikova.t\Downloads\WhatsApp Image 2023-10-18 at 14.36.40.jpeg"/>
          <p:cNvPicPr>
            <a:picLocks noChangeAspect="1"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4667" y="4810498"/>
            <a:ext cx="574504" cy="8611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Рисунок 61"/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817" y="126520"/>
            <a:ext cx="1345368" cy="1284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604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2732" y="0"/>
            <a:ext cx="10515600" cy="1325563"/>
          </a:xfrm>
        </p:spPr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Участие лицея в проектах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68" y="2812017"/>
            <a:ext cx="5466126" cy="30738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9190" y="1428928"/>
            <a:ext cx="271640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200" b="1" dirty="0" smtClean="0"/>
              <a:t>2011 год</a:t>
            </a:r>
          </a:p>
          <a:p>
            <a:pPr algn="r"/>
            <a:r>
              <a:rPr lang="ru-RU" sz="1200" b="1" dirty="0" smtClean="0">
                <a:solidFill>
                  <a:srgbClr val="7030A0"/>
                </a:solidFill>
              </a:rPr>
              <a:t>Региональный проект </a:t>
            </a:r>
            <a:r>
              <a:rPr lang="ru-RU" sz="1200" b="1" dirty="0">
                <a:solidFill>
                  <a:srgbClr val="7030A0"/>
                </a:solidFill>
              </a:rPr>
              <a:t>по внедрению Модели Системы менеджмента качества образования в общеобразовательных учреждениях </a:t>
            </a:r>
            <a:r>
              <a:rPr lang="ru-RU" sz="1200" b="1" dirty="0" smtClean="0">
                <a:solidFill>
                  <a:srgbClr val="7030A0"/>
                </a:solidFill>
              </a:rPr>
              <a:t>НСО</a:t>
            </a:r>
            <a:r>
              <a:rPr lang="ru-RU" sz="1200" b="1" dirty="0">
                <a:solidFill>
                  <a:srgbClr val="7030A0"/>
                </a:solidFill>
              </a:rPr>
              <a:t> </a:t>
            </a: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108271"/>
            <a:ext cx="4572000" cy="2571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3871" y="1572763"/>
            <a:ext cx="4572000" cy="2571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Содержимое 11" descr="сертификат1.jpg"/>
          <p:cNvPicPr>
            <a:picLocks noGrp="1" noChangeAspect="1"/>
          </p:cNvPicPr>
          <p:nvPr>
            <p:ph sz="half" idx="1"/>
          </p:nvPr>
        </p:nvPicPr>
        <p:blipFill>
          <a:blip r:embed="rId5"/>
          <a:stretch>
            <a:fillRect/>
          </a:stretch>
        </p:blipFill>
        <p:spPr>
          <a:xfrm>
            <a:off x="3008115" y="1401363"/>
            <a:ext cx="829513" cy="1237209"/>
          </a:xfrm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Содержимое 14" descr="Мастер качества.jpg"/>
          <p:cNvPicPr>
            <a:picLocks noChangeAspect="1"/>
          </p:cNvPicPr>
          <p:nvPr/>
        </p:nvPicPr>
        <p:blipFill rotWithShape="1">
          <a:blip r:embed="rId6"/>
          <a:srcRect l="3773" t="3412" r="3550" b="2645"/>
          <a:stretch/>
        </p:blipFill>
        <p:spPr>
          <a:xfrm>
            <a:off x="3943625" y="1390994"/>
            <a:ext cx="893242" cy="1252365"/>
          </a:xfrm>
          <a:prstGeom prst="rect">
            <a:avLst/>
          </a:prstGeom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410" y="3038124"/>
            <a:ext cx="4573190" cy="2571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6080" y="4219575"/>
            <a:ext cx="4573190" cy="2571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1257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2023-2024\Пед деятельность\Совещания, форумы\Круглый стол от НИМРО - 19.10.2023\11.jf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509" y="349579"/>
            <a:ext cx="10937175" cy="6152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7786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276475" y="1465263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Ключевая роль учителя </a:t>
            </a:r>
            <a:br>
              <a:rPr lang="ru-RU" b="1" dirty="0" smtClean="0">
                <a:solidFill>
                  <a:srgbClr val="7030A0"/>
                </a:solidFill>
              </a:rPr>
            </a:br>
            <a:r>
              <a:rPr lang="ru-RU" b="1" dirty="0" smtClean="0">
                <a:solidFill>
                  <a:srgbClr val="7030A0"/>
                </a:solidFill>
              </a:rPr>
              <a:t>в процессе трансформации образования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524000" y="3973513"/>
            <a:ext cx="9144000" cy="1655762"/>
          </a:xfrm>
        </p:spPr>
        <p:txBody>
          <a:bodyPr>
            <a:normAutofit/>
          </a:bodyPr>
          <a:lstStyle/>
          <a:p>
            <a:pPr algn="r"/>
            <a:endParaRPr lang="ru-RU" sz="2800" dirty="0" smtClean="0"/>
          </a:p>
          <a:p>
            <a:pPr algn="r"/>
            <a:r>
              <a:rPr lang="ru-RU" sz="2800" dirty="0" smtClean="0"/>
              <a:t>Татьяна </a:t>
            </a:r>
            <a:r>
              <a:rPr lang="ru-RU" sz="2800" dirty="0" err="1" smtClean="0"/>
              <a:t>Орестовна</a:t>
            </a:r>
            <a:r>
              <a:rPr lang="ru-RU" sz="2800" dirty="0" smtClean="0"/>
              <a:t> </a:t>
            </a:r>
            <a:r>
              <a:rPr lang="ru-RU" sz="2800" dirty="0" err="1" smtClean="0"/>
              <a:t>Шишлянникова</a:t>
            </a:r>
            <a:endParaRPr lang="ru-RU" sz="2800" dirty="0" smtClean="0"/>
          </a:p>
          <a:p>
            <a:pPr algn="r"/>
            <a:r>
              <a:rPr lang="ru-RU" sz="2800" dirty="0" smtClean="0"/>
              <a:t>Директор МАОУ «Лицей №9»</a:t>
            </a:r>
            <a:endParaRPr lang="ru-RU" sz="28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50800"/>
            <a:ext cx="2458019" cy="2346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891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15091</TotalTime>
  <Words>478</Words>
  <Application>Microsoft Office PowerPoint</Application>
  <PresentationFormat>Произвольный</PresentationFormat>
  <Paragraphs>134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Ключевая роль учителя  в процессе трансформации образования</vt:lpstr>
      <vt:lpstr>Муниципальное автономное общеобразовательное учреждение города Новосибирска «Лицей №9»</vt:lpstr>
      <vt:lpstr>Кадровый  состав </vt:lpstr>
      <vt:lpstr>Формирование современной системы методической работы лицея</vt:lpstr>
      <vt:lpstr>Презентация PowerPoint</vt:lpstr>
      <vt:lpstr>Презентация PowerPoint</vt:lpstr>
      <vt:lpstr>Участие лицея в проектах</vt:lpstr>
      <vt:lpstr>Презентация PowerPoint</vt:lpstr>
      <vt:lpstr>Ключевая роль учителя  в процессе трансформации образования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Калинина Екатерина Игоревна</dc:creator>
  <cp:lastModifiedBy>Богомолов Иван Сергеевич</cp:lastModifiedBy>
  <cp:revision>634</cp:revision>
  <cp:lastPrinted>2023-10-18T10:06:16Z</cp:lastPrinted>
  <dcterms:created xsi:type="dcterms:W3CDTF">2020-04-29T06:55:50Z</dcterms:created>
  <dcterms:modified xsi:type="dcterms:W3CDTF">2023-10-26T09:48:07Z</dcterms:modified>
</cp:coreProperties>
</file>